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4" r:id="rId1"/>
  </p:sldMasterIdLst>
  <p:sldIdLst>
    <p:sldId id="256" r:id="rId2"/>
    <p:sldId id="257" r:id="rId3"/>
    <p:sldId id="291"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Lst>
  <p:sldSz cx="9144000" cy="6858000" type="screen4x3"/>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098"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9" name="Antrinis pavadinimas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lt-LT" smtClean="0"/>
              <a:t>Spustelėję redag. ruoš. paantrš. stilių</a:t>
            </a:r>
            <a:endParaRPr kumimoji="0" lang="en-US"/>
          </a:p>
        </p:txBody>
      </p:sp>
      <p:sp>
        <p:nvSpPr>
          <p:cNvPr id="28" name="Antraštė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lt-LT" smtClean="0"/>
              <a:t>Spustelėję redag. ruoš. pavad. stilių</a:t>
            </a:r>
            <a:endParaRPr kumimoji="0" lang="en-US"/>
          </a:p>
        </p:txBody>
      </p:sp>
      <p:cxnSp>
        <p:nvCxnSpPr>
          <p:cNvPr id="8" name="Tiesioji jungtis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Tiesioji jungtis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as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os vietos rezervavimo ženklas 14"/>
          <p:cNvSpPr>
            <a:spLocks noGrp="1"/>
          </p:cNvSpPr>
          <p:nvPr>
            <p:ph type="dt" sz="half" idx="10"/>
          </p:nvPr>
        </p:nvSpPr>
        <p:spPr/>
        <p:txBody>
          <a:bodyPr/>
          <a:lstStyle/>
          <a:p>
            <a:fld id="{064F03B3-CEEA-4975-AE2B-5529A4C1A273}" type="datetimeFigureOut">
              <a:rPr lang="lt-LT" smtClean="0"/>
              <a:t>2013.08.27</a:t>
            </a:fld>
            <a:endParaRPr lang="lt-LT"/>
          </a:p>
        </p:txBody>
      </p:sp>
      <p:sp>
        <p:nvSpPr>
          <p:cNvPr id="16" name="Skaidrės numerio vietos rezervavimo ženklas 15"/>
          <p:cNvSpPr>
            <a:spLocks noGrp="1"/>
          </p:cNvSpPr>
          <p:nvPr>
            <p:ph type="sldNum" sz="quarter" idx="11"/>
          </p:nvPr>
        </p:nvSpPr>
        <p:spPr/>
        <p:txBody>
          <a:bodyPr/>
          <a:lstStyle/>
          <a:p>
            <a:fld id="{0B4CBB18-B23E-4D32-BEC9-672B836E4256}" type="slidenum">
              <a:rPr lang="lt-LT" smtClean="0"/>
              <a:t>‹#›</a:t>
            </a:fld>
            <a:endParaRPr lang="lt-LT"/>
          </a:p>
        </p:txBody>
      </p:sp>
      <p:sp>
        <p:nvSpPr>
          <p:cNvPr id="17" name="Poraštės vietos rezervavimo ženklas 16"/>
          <p:cNvSpPr>
            <a:spLocks noGrp="1"/>
          </p:cNvSpPr>
          <p:nvPr>
            <p:ph type="ftr" sz="quarter" idx="12"/>
          </p:nvPr>
        </p:nvSpPr>
        <p:spPr/>
        <p:txBody>
          <a:bodyPr/>
          <a:lstStyle/>
          <a:p>
            <a:endParaRPr lang="lt-LT"/>
          </a:p>
        </p:txBody>
      </p:sp>
    </p:spTree>
  </p:cSld>
  <p:clrMapOvr>
    <a:masterClrMapping/>
  </p:clrMapOvr>
  <mc:AlternateContent xmlns:mc="http://schemas.openxmlformats.org/markup-compatibility/2006" xmlns:p14="http://schemas.microsoft.com/office/powerpoint/2010/main">
    <mc:Choice Requires="p14">
      <p:transition spd="slow" p14:dur="1600" advClick="0" advTm="5000">
        <p14:prism isContent="1" isInverted="1"/>
      </p:transition>
    </mc:Choice>
    <mc:Fallback xmlns="">
      <p:transition spd="slow" advClick="0" advTm="500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kumimoji="0" lang="lt-LT" smtClean="0"/>
              <a:t>Spustelėję redag. ruoš. pavad. stilių</a:t>
            </a:r>
            <a:endParaRPr kumimoji="0" lang="en-US"/>
          </a:p>
        </p:txBody>
      </p:sp>
      <p:sp>
        <p:nvSpPr>
          <p:cNvPr id="3" name="Vertikalaus teksto vietos rezervavimo ženklas 2"/>
          <p:cNvSpPr>
            <a:spLocks noGrp="1"/>
          </p:cNvSpPr>
          <p:nvPr>
            <p:ph type="body" orient="vert" idx="1"/>
          </p:nvPr>
        </p:nvSpPr>
        <p:spPr/>
        <p:txBody>
          <a:bodyPr vert="eaVert"/>
          <a:lstStyle/>
          <a:p>
            <a:pPr lvl="0" eaLnBrk="1" latinLnBrk="0" hangingPunct="1"/>
            <a:r>
              <a:rPr lang="lt-LT" smtClean="0"/>
              <a:t>Spustelėję redag. ruoš. teksto stilių</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
        <p:nvSpPr>
          <p:cNvPr id="4" name="Datos vietos rezervavimo ženklas 3"/>
          <p:cNvSpPr>
            <a:spLocks noGrp="1"/>
          </p:cNvSpPr>
          <p:nvPr>
            <p:ph type="dt" sz="half" idx="10"/>
          </p:nvPr>
        </p:nvSpPr>
        <p:spPr/>
        <p:txBody>
          <a:bodyPr/>
          <a:lstStyle/>
          <a:p>
            <a:fld id="{064F03B3-CEEA-4975-AE2B-5529A4C1A273}" type="datetimeFigureOut">
              <a:rPr lang="lt-LT" smtClean="0"/>
              <a:t>2013.08.27</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0B4CBB18-B23E-4D32-BEC9-672B836E4256}" type="slidenum">
              <a:rPr lang="lt-LT" smtClean="0"/>
              <a:t>‹#›</a:t>
            </a:fld>
            <a:endParaRPr lang="lt-LT"/>
          </a:p>
        </p:txBody>
      </p:sp>
    </p:spTree>
  </p:cSld>
  <p:clrMapOvr>
    <a:masterClrMapping/>
  </p:clrMapOvr>
  <mc:AlternateContent xmlns:mc="http://schemas.openxmlformats.org/markup-compatibility/2006" xmlns:p14="http://schemas.microsoft.com/office/powerpoint/2010/main">
    <mc:Choice Requires="p14">
      <p:transition spd="slow" p14:dur="1600" advClick="0" advTm="5000">
        <p14:prism isContent="1" isInverted="1"/>
      </p:transition>
    </mc:Choice>
    <mc:Fallback xmlns="">
      <p:transition spd="slow" advClick="0" advTm="500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p:cNvSpPr>
            <a:spLocks noGrp="1"/>
          </p:cNvSpPr>
          <p:nvPr>
            <p:ph type="title" orient="vert"/>
          </p:nvPr>
        </p:nvSpPr>
        <p:spPr>
          <a:xfrm>
            <a:off x="6629400" y="274638"/>
            <a:ext cx="2057400" cy="5851525"/>
          </a:xfrm>
        </p:spPr>
        <p:txBody>
          <a:bodyPr vert="eaVert"/>
          <a:lstStyle/>
          <a:p>
            <a:r>
              <a:rPr kumimoji="0" lang="lt-LT" smtClean="0"/>
              <a:t>Spustelėję redag. ruoš. pavad. stilių</a:t>
            </a:r>
            <a:endParaRPr kumimoji="0" lang="en-US"/>
          </a:p>
        </p:txBody>
      </p:sp>
      <p:sp>
        <p:nvSpPr>
          <p:cNvPr id="3" name="Vertikalaus teksto vietos rezervavimo ženklas 2"/>
          <p:cNvSpPr>
            <a:spLocks noGrp="1"/>
          </p:cNvSpPr>
          <p:nvPr>
            <p:ph type="body" orient="vert" idx="1"/>
          </p:nvPr>
        </p:nvSpPr>
        <p:spPr>
          <a:xfrm>
            <a:off x="457200" y="274638"/>
            <a:ext cx="6019800" cy="5851525"/>
          </a:xfrm>
        </p:spPr>
        <p:txBody>
          <a:bodyPr vert="eaVert"/>
          <a:lstStyle/>
          <a:p>
            <a:pPr lvl="0" eaLnBrk="1" latinLnBrk="0" hangingPunct="1"/>
            <a:r>
              <a:rPr lang="lt-LT" smtClean="0"/>
              <a:t>Spustelėję redag. ruoš. teksto stilių</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
        <p:nvSpPr>
          <p:cNvPr id="4" name="Datos vietos rezervavimo ženklas 3"/>
          <p:cNvSpPr>
            <a:spLocks noGrp="1"/>
          </p:cNvSpPr>
          <p:nvPr>
            <p:ph type="dt" sz="half" idx="10"/>
          </p:nvPr>
        </p:nvSpPr>
        <p:spPr/>
        <p:txBody>
          <a:bodyPr/>
          <a:lstStyle/>
          <a:p>
            <a:fld id="{064F03B3-CEEA-4975-AE2B-5529A4C1A273}" type="datetimeFigureOut">
              <a:rPr lang="lt-LT" smtClean="0"/>
              <a:t>2013.08.27</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0B4CBB18-B23E-4D32-BEC9-672B836E4256}" type="slidenum">
              <a:rPr lang="lt-LT" smtClean="0"/>
              <a:t>‹#›</a:t>
            </a:fld>
            <a:endParaRPr lang="lt-LT"/>
          </a:p>
        </p:txBody>
      </p:sp>
    </p:spTree>
  </p:cSld>
  <p:clrMapOvr>
    <a:masterClrMapping/>
  </p:clrMapOvr>
  <mc:AlternateContent xmlns:mc="http://schemas.openxmlformats.org/markup-compatibility/2006" xmlns:p14="http://schemas.microsoft.com/office/powerpoint/2010/main">
    <mc:Choice Requires="p14">
      <p:transition spd="slow" p14:dur="1600" advClick="0" advTm="5000">
        <p14:prism isContent="1" isInverted="1"/>
      </p:transition>
    </mc:Choice>
    <mc:Fallback xmlns="">
      <p:transition spd="slow" advClick="0" advTm="5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9" name="Turinio vietos rezervavimo ženklas 8"/>
          <p:cNvSpPr>
            <a:spLocks noGrp="1"/>
          </p:cNvSpPr>
          <p:nvPr>
            <p:ph idx="1"/>
          </p:nvPr>
        </p:nvSpPr>
        <p:spPr>
          <a:xfrm>
            <a:off x="457200" y="1524000"/>
            <a:ext cx="8229600" cy="4572000"/>
          </a:xfrm>
        </p:spPr>
        <p:txBody>
          <a:bodyPr/>
          <a:lstStyle/>
          <a:p>
            <a:pPr lvl="0" eaLnBrk="1" latinLnBrk="0" hangingPunct="1"/>
            <a:r>
              <a:rPr lang="lt-LT" smtClean="0"/>
              <a:t>Spustelėję redag. ruoš. teksto stilių</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
        <p:nvSpPr>
          <p:cNvPr id="14" name="Datos vietos rezervavimo ženklas 13"/>
          <p:cNvSpPr>
            <a:spLocks noGrp="1"/>
          </p:cNvSpPr>
          <p:nvPr>
            <p:ph type="dt" sz="half" idx="14"/>
          </p:nvPr>
        </p:nvSpPr>
        <p:spPr/>
        <p:txBody>
          <a:bodyPr/>
          <a:lstStyle/>
          <a:p>
            <a:fld id="{064F03B3-CEEA-4975-AE2B-5529A4C1A273}" type="datetimeFigureOut">
              <a:rPr lang="lt-LT" smtClean="0"/>
              <a:t>2013.08.27</a:t>
            </a:fld>
            <a:endParaRPr lang="lt-LT"/>
          </a:p>
        </p:txBody>
      </p:sp>
      <p:sp>
        <p:nvSpPr>
          <p:cNvPr id="15" name="Skaidrės numerio vietos rezervavimo ženklas 14"/>
          <p:cNvSpPr>
            <a:spLocks noGrp="1"/>
          </p:cNvSpPr>
          <p:nvPr>
            <p:ph type="sldNum" sz="quarter" idx="15"/>
          </p:nvPr>
        </p:nvSpPr>
        <p:spPr/>
        <p:txBody>
          <a:bodyPr/>
          <a:lstStyle>
            <a:lvl1pPr algn="ctr">
              <a:defRPr/>
            </a:lvl1pPr>
          </a:lstStyle>
          <a:p>
            <a:fld id="{0B4CBB18-B23E-4D32-BEC9-672B836E4256}" type="slidenum">
              <a:rPr lang="lt-LT" smtClean="0"/>
              <a:t>‹#›</a:t>
            </a:fld>
            <a:endParaRPr lang="lt-LT"/>
          </a:p>
        </p:txBody>
      </p:sp>
      <p:sp>
        <p:nvSpPr>
          <p:cNvPr id="16" name="Poraštės vietos rezervavimo ženklas 15"/>
          <p:cNvSpPr>
            <a:spLocks noGrp="1"/>
          </p:cNvSpPr>
          <p:nvPr>
            <p:ph type="ftr" sz="quarter" idx="16"/>
          </p:nvPr>
        </p:nvSpPr>
        <p:spPr/>
        <p:txBody>
          <a:bodyPr/>
          <a:lstStyle/>
          <a:p>
            <a:endParaRPr lang="lt-LT"/>
          </a:p>
        </p:txBody>
      </p:sp>
      <p:sp>
        <p:nvSpPr>
          <p:cNvPr id="17" name="Antraštė 16"/>
          <p:cNvSpPr>
            <a:spLocks noGrp="1"/>
          </p:cNvSpPr>
          <p:nvPr>
            <p:ph type="title"/>
          </p:nvPr>
        </p:nvSpPr>
        <p:spPr/>
        <p:txBody>
          <a:bodyPr rtlCol="0" anchor="b" anchorCtr="0"/>
          <a:lstStyle/>
          <a:p>
            <a:r>
              <a:rPr kumimoji="0" lang="lt-LT" smtClean="0"/>
              <a:t>Spustelėję redag. ruoš. pavad. stilių</a:t>
            </a:r>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1600" advClick="0" advTm="5000">
        <p14:prism isContent="1" isInverted="1"/>
      </p:transition>
    </mc:Choice>
    <mc:Fallback xmlns="">
      <p:transition spd="slow" advClick="0" advTm="500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4" name="Datos vietos rezervavimo ženklas 3"/>
          <p:cNvSpPr>
            <a:spLocks noGrp="1"/>
          </p:cNvSpPr>
          <p:nvPr>
            <p:ph type="dt" sz="half" idx="10"/>
          </p:nvPr>
        </p:nvSpPr>
        <p:spPr/>
        <p:txBody>
          <a:bodyPr/>
          <a:lstStyle/>
          <a:p>
            <a:fld id="{064F03B3-CEEA-4975-AE2B-5529A4C1A273}" type="datetimeFigureOut">
              <a:rPr lang="lt-LT" smtClean="0"/>
              <a:t>2013.08.27</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0B4CBB18-B23E-4D32-BEC9-672B836E4256}" type="slidenum">
              <a:rPr lang="lt-LT" smtClean="0"/>
              <a:t>‹#›</a:t>
            </a:fld>
            <a:endParaRPr lang="lt-LT"/>
          </a:p>
        </p:txBody>
      </p:sp>
      <p:sp>
        <p:nvSpPr>
          <p:cNvPr id="2" name="Antraštė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lt-LT" smtClean="0"/>
              <a:t>Spustelėję redag. ruoš. pavad. stilių</a:t>
            </a:r>
            <a:endParaRPr kumimoji="0" lang="en-US"/>
          </a:p>
        </p:txBody>
      </p:sp>
      <p:sp>
        <p:nvSpPr>
          <p:cNvPr id="3" name="Teksto vietos rezervavimo ženklas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lt-LT" smtClean="0"/>
              <a:t>Spustelėję redag. ruoš. teksto stilių</a:t>
            </a:r>
          </a:p>
        </p:txBody>
      </p:sp>
      <p:cxnSp>
        <p:nvCxnSpPr>
          <p:cNvPr id="7" name="Tiesioji jungtis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600" advClick="0" advTm="5000">
        <p14:prism isContent="1" isInverted="1"/>
      </p:transition>
    </mc:Choice>
    <mc:Fallback xmlns="">
      <p:transition spd="slow" advClick="0" advTm="500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5" name="Datos vietos rezervavimo ženklas 4"/>
          <p:cNvSpPr>
            <a:spLocks noGrp="1"/>
          </p:cNvSpPr>
          <p:nvPr>
            <p:ph type="dt" sz="half" idx="10"/>
          </p:nvPr>
        </p:nvSpPr>
        <p:spPr/>
        <p:txBody>
          <a:bodyPr/>
          <a:lstStyle/>
          <a:p>
            <a:fld id="{064F03B3-CEEA-4975-AE2B-5529A4C1A273}" type="datetimeFigureOut">
              <a:rPr lang="lt-LT" smtClean="0"/>
              <a:t>2013.08.27</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0B4CBB18-B23E-4D32-BEC9-672B836E4256}" type="slidenum">
              <a:rPr lang="lt-LT" smtClean="0"/>
              <a:t>‹#›</a:t>
            </a:fld>
            <a:endParaRPr lang="lt-LT"/>
          </a:p>
        </p:txBody>
      </p:sp>
      <p:sp>
        <p:nvSpPr>
          <p:cNvPr id="2" name="Antraštė 1"/>
          <p:cNvSpPr>
            <a:spLocks noGrp="1"/>
          </p:cNvSpPr>
          <p:nvPr>
            <p:ph type="title"/>
          </p:nvPr>
        </p:nvSpPr>
        <p:spPr/>
        <p:txBody>
          <a:bodyPr/>
          <a:lstStyle/>
          <a:p>
            <a:r>
              <a:rPr kumimoji="0" lang="lt-LT" smtClean="0"/>
              <a:t>Spustelėję redag. ruoš. pavad. stilių</a:t>
            </a:r>
            <a:endParaRPr kumimoji="0" lang="en-US"/>
          </a:p>
        </p:txBody>
      </p:sp>
      <p:sp>
        <p:nvSpPr>
          <p:cNvPr id="11" name="Turinio vietos rezervavimo ženklas 10"/>
          <p:cNvSpPr>
            <a:spLocks noGrp="1"/>
          </p:cNvSpPr>
          <p:nvPr>
            <p:ph sz="half" idx="1"/>
          </p:nvPr>
        </p:nvSpPr>
        <p:spPr>
          <a:xfrm>
            <a:off x="457200" y="1524000"/>
            <a:ext cx="4059936" cy="4572000"/>
          </a:xfrm>
        </p:spPr>
        <p:txBody>
          <a:bodyPr/>
          <a:lstStyle/>
          <a:p>
            <a:pPr lvl="0" eaLnBrk="1" latinLnBrk="0" hangingPunct="1"/>
            <a:r>
              <a:rPr lang="lt-LT" smtClean="0"/>
              <a:t>Spustelėję redag. ruoš. teksto stilių</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
        <p:nvSpPr>
          <p:cNvPr id="13" name="Turinio vietos rezervavimo ženklas 12"/>
          <p:cNvSpPr>
            <a:spLocks noGrp="1"/>
          </p:cNvSpPr>
          <p:nvPr>
            <p:ph sz="half" idx="2"/>
          </p:nvPr>
        </p:nvSpPr>
        <p:spPr>
          <a:xfrm>
            <a:off x="4648200" y="1524000"/>
            <a:ext cx="4059936" cy="4572000"/>
          </a:xfrm>
        </p:spPr>
        <p:txBody>
          <a:bodyPr/>
          <a:lstStyle/>
          <a:p>
            <a:pPr lvl="0" eaLnBrk="1" latinLnBrk="0" hangingPunct="1"/>
            <a:r>
              <a:rPr lang="lt-LT" smtClean="0"/>
              <a:t>Spustelėję redag. ruoš. teksto stilių</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1600" advClick="0" advTm="5000">
        <p14:prism isContent="1" isInverted="1"/>
      </p:transition>
    </mc:Choice>
    <mc:Fallback xmlns="">
      <p:transition spd="slow" advClick="0" advTm="500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9" name="Skaidrės numerio vietos rezervavimo ženklas 8"/>
          <p:cNvSpPr>
            <a:spLocks noGrp="1"/>
          </p:cNvSpPr>
          <p:nvPr>
            <p:ph type="sldNum" sz="quarter" idx="12"/>
          </p:nvPr>
        </p:nvSpPr>
        <p:spPr/>
        <p:txBody>
          <a:bodyPr/>
          <a:lstStyle/>
          <a:p>
            <a:fld id="{0B4CBB18-B23E-4D32-BEC9-672B836E4256}" type="slidenum">
              <a:rPr lang="lt-LT" smtClean="0"/>
              <a:t>‹#›</a:t>
            </a:fld>
            <a:endParaRPr lang="lt-LT"/>
          </a:p>
        </p:txBody>
      </p:sp>
      <p:sp>
        <p:nvSpPr>
          <p:cNvPr id="8" name="Poraštės vietos rezervavimo ženklas 7"/>
          <p:cNvSpPr>
            <a:spLocks noGrp="1"/>
          </p:cNvSpPr>
          <p:nvPr>
            <p:ph type="ftr" sz="quarter" idx="11"/>
          </p:nvPr>
        </p:nvSpPr>
        <p:spPr/>
        <p:txBody>
          <a:bodyPr/>
          <a:lstStyle/>
          <a:p>
            <a:endParaRPr lang="lt-LT"/>
          </a:p>
        </p:txBody>
      </p:sp>
      <p:sp>
        <p:nvSpPr>
          <p:cNvPr id="7" name="Datos vietos rezervavimo ženklas 6"/>
          <p:cNvSpPr>
            <a:spLocks noGrp="1"/>
          </p:cNvSpPr>
          <p:nvPr>
            <p:ph type="dt" sz="half" idx="10"/>
          </p:nvPr>
        </p:nvSpPr>
        <p:spPr/>
        <p:txBody>
          <a:bodyPr/>
          <a:lstStyle/>
          <a:p>
            <a:fld id="{064F03B3-CEEA-4975-AE2B-5529A4C1A273}" type="datetimeFigureOut">
              <a:rPr lang="lt-LT" smtClean="0"/>
              <a:t>2013.08.27</a:t>
            </a:fld>
            <a:endParaRPr lang="lt-LT"/>
          </a:p>
        </p:txBody>
      </p:sp>
      <p:sp>
        <p:nvSpPr>
          <p:cNvPr id="3" name="Teksto vietos rezervavimo ženklas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lt-LT" smtClean="0"/>
              <a:t>Spustelėję redag. ruoš. teksto stilių</a:t>
            </a:r>
          </a:p>
        </p:txBody>
      </p:sp>
      <p:sp>
        <p:nvSpPr>
          <p:cNvPr id="32" name="Turinio vietos rezervavimo ženklas 31"/>
          <p:cNvSpPr>
            <a:spLocks noGrp="1"/>
          </p:cNvSpPr>
          <p:nvPr>
            <p:ph sz="half" idx="2"/>
          </p:nvPr>
        </p:nvSpPr>
        <p:spPr>
          <a:xfrm>
            <a:off x="457200" y="2201896"/>
            <a:ext cx="4038600" cy="3913632"/>
          </a:xfrm>
        </p:spPr>
        <p:txBody>
          <a:bodyPr/>
          <a:lstStyle/>
          <a:p>
            <a:pPr lvl="0" eaLnBrk="1" latinLnBrk="0" hangingPunct="1"/>
            <a:r>
              <a:rPr lang="lt-LT" smtClean="0"/>
              <a:t>Spustelėję redag. ruoš. teksto stilių</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
        <p:nvSpPr>
          <p:cNvPr id="34" name="Turinio vietos rezervavimo ženklas 33"/>
          <p:cNvSpPr>
            <a:spLocks noGrp="1"/>
          </p:cNvSpPr>
          <p:nvPr>
            <p:ph sz="quarter" idx="4"/>
          </p:nvPr>
        </p:nvSpPr>
        <p:spPr>
          <a:xfrm>
            <a:off x="4649788" y="2201896"/>
            <a:ext cx="4038600" cy="3913632"/>
          </a:xfrm>
        </p:spPr>
        <p:txBody>
          <a:bodyPr/>
          <a:lstStyle/>
          <a:p>
            <a:pPr lvl="0" eaLnBrk="1" latinLnBrk="0" hangingPunct="1"/>
            <a:r>
              <a:rPr lang="lt-LT" smtClean="0"/>
              <a:t>Spustelėję redag. ruoš. teksto stilių</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
        <p:nvSpPr>
          <p:cNvPr id="2" name="Antraštė 1"/>
          <p:cNvSpPr>
            <a:spLocks noGrp="1"/>
          </p:cNvSpPr>
          <p:nvPr>
            <p:ph type="title"/>
          </p:nvPr>
        </p:nvSpPr>
        <p:spPr>
          <a:xfrm>
            <a:off x="457200" y="155448"/>
            <a:ext cx="8229600" cy="1143000"/>
          </a:xfrm>
        </p:spPr>
        <p:txBody>
          <a:bodyPr anchor="b" anchorCtr="0"/>
          <a:lstStyle>
            <a:lvl1pPr>
              <a:defRPr/>
            </a:lvl1pPr>
          </a:lstStyle>
          <a:p>
            <a:r>
              <a:rPr kumimoji="0" lang="lt-LT" smtClean="0"/>
              <a:t>Spustelėję redag. ruoš. pavad. stilių</a:t>
            </a:r>
            <a:endParaRPr kumimoji="0" lang="en-US"/>
          </a:p>
        </p:txBody>
      </p:sp>
      <p:sp>
        <p:nvSpPr>
          <p:cNvPr id="12" name="Teksto vietos rezervavimo ženklas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lt-LT" smtClean="0"/>
              <a:t>Spustelėję redag. ruoš. teksto stilių</a:t>
            </a:r>
          </a:p>
        </p:txBody>
      </p:sp>
      <p:cxnSp>
        <p:nvCxnSpPr>
          <p:cNvPr id="10" name="Tiesioji jungtis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Tiesioji jungtis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600" advClick="0" advTm="5000">
        <p14:prism isContent="1" isInverted="1"/>
      </p:transition>
    </mc:Choice>
    <mc:Fallback xmlns="">
      <p:transition spd="slow" advClick="0" advTm="500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3" name="Datos vietos rezervavimo ženklas 2"/>
          <p:cNvSpPr>
            <a:spLocks noGrp="1"/>
          </p:cNvSpPr>
          <p:nvPr>
            <p:ph type="dt" sz="half" idx="10"/>
          </p:nvPr>
        </p:nvSpPr>
        <p:spPr/>
        <p:txBody>
          <a:bodyPr/>
          <a:lstStyle/>
          <a:p>
            <a:fld id="{064F03B3-CEEA-4975-AE2B-5529A4C1A273}" type="datetimeFigureOut">
              <a:rPr lang="lt-LT" smtClean="0"/>
              <a:t>2013.08.27</a:t>
            </a:fld>
            <a:endParaRPr lang="lt-LT"/>
          </a:p>
        </p:txBody>
      </p:sp>
      <p:sp>
        <p:nvSpPr>
          <p:cNvPr id="4" name="Poraštės vietos rezervavimo ženklas 3"/>
          <p:cNvSpPr>
            <a:spLocks noGrp="1"/>
          </p:cNvSpPr>
          <p:nvPr>
            <p:ph type="ftr" sz="quarter" idx="11"/>
          </p:nvPr>
        </p:nvSpPr>
        <p:spPr/>
        <p:txBody>
          <a:bodyPr/>
          <a:lstStyle/>
          <a:p>
            <a:endParaRPr lang="lt-LT"/>
          </a:p>
        </p:txBody>
      </p:sp>
      <p:sp>
        <p:nvSpPr>
          <p:cNvPr id="5" name="Skaidrės numerio vietos rezervavimo ženklas 4"/>
          <p:cNvSpPr>
            <a:spLocks noGrp="1"/>
          </p:cNvSpPr>
          <p:nvPr>
            <p:ph type="sldNum" sz="quarter" idx="12"/>
          </p:nvPr>
        </p:nvSpPr>
        <p:spPr/>
        <p:txBody>
          <a:bodyPr/>
          <a:lstStyle/>
          <a:p>
            <a:fld id="{0B4CBB18-B23E-4D32-BEC9-672B836E4256}" type="slidenum">
              <a:rPr lang="lt-LT" smtClean="0"/>
              <a:t>‹#›</a:t>
            </a:fld>
            <a:endParaRPr lang="lt-LT"/>
          </a:p>
        </p:txBody>
      </p:sp>
      <p:sp>
        <p:nvSpPr>
          <p:cNvPr id="2" name="Antraštė 1"/>
          <p:cNvSpPr>
            <a:spLocks noGrp="1"/>
          </p:cNvSpPr>
          <p:nvPr>
            <p:ph type="title"/>
          </p:nvPr>
        </p:nvSpPr>
        <p:spPr/>
        <p:txBody>
          <a:bodyPr/>
          <a:lstStyle/>
          <a:p>
            <a:r>
              <a:rPr kumimoji="0" lang="lt-LT" smtClean="0"/>
              <a:t>Spustelėję redag. ruoš. pavad. stilių</a:t>
            </a:r>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1600" advClick="0" advTm="5000">
        <p14:prism isContent="1" isInverted="1"/>
      </p:transition>
    </mc:Choice>
    <mc:Fallback xmlns="">
      <p:transition spd="slow" advClick="0" advTm="500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os vietos rezervavimo ženklas 1"/>
          <p:cNvSpPr>
            <a:spLocks noGrp="1"/>
          </p:cNvSpPr>
          <p:nvPr>
            <p:ph type="dt" sz="half" idx="10"/>
          </p:nvPr>
        </p:nvSpPr>
        <p:spPr/>
        <p:txBody>
          <a:bodyPr/>
          <a:lstStyle/>
          <a:p>
            <a:fld id="{064F03B3-CEEA-4975-AE2B-5529A4C1A273}" type="datetimeFigureOut">
              <a:rPr lang="lt-LT" smtClean="0"/>
              <a:t>2013.08.27</a:t>
            </a:fld>
            <a:endParaRPr lang="lt-LT"/>
          </a:p>
        </p:txBody>
      </p:sp>
      <p:sp>
        <p:nvSpPr>
          <p:cNvPr id="3" name="Poraštės vietos rezervavimo ženklas 2"/>
          <p:cNvSpPr>
            <a:spLocks noGrp="1"/>
          </p:cNvSpPr>
          <p:nvPr>
            <p:ph type="ftr" sz="quarter" idx="11"/>
          </p:nvPr>
        </p:nvSpPr>
        <p:spPr/>
        <p:txBody>
          <a:bodyPr/>
          <a:lstStyle/>
          <a:p>
            <a:endParaRPr lang="lt-LT"/>
          </a:p>
        </p:txBody>
      </p:sp>
      <p:sp>
        <p:nvSpPr>
          <p:cNvPr id="4" name="Skaidrės numerio vietos rezervavimo ženklas 3"/>
          <p:cNvSpPr>
            <a:spLocks noGrp="1"/>
          </p:cNvSpPr>
          <p:nvPr>
            <p:ph type="sldNum" sz="quarter" idx="12"/>
          </p:nvPr>
        </p:nvSpPr>
        <p:spPr/>
        <p:txBody>
          <a:bodyPr/>
          <a:lstStyle/>
          <a:p>
            <a:fld id="{0B4CBB18-B23E-4D32-BEC9-672B836E4256}" type="slidenum">
              <a:rPr lang="lt-LT" smtClean="0"/>
              <a:t>‹#›</a:t>
            </a:fld>
            <a:endParaRPr lang="lt-LT"/>
          </a:p>
        </p:txBody>
      </p:sp>
    </p:spTree>
  </p:cSld>
  <p:clrMapOvr>
    <a:masterClrMapping/>
  </p:clrMapOvr>
  <mc:AlternateContent xmlns:mc="http://schemas.openxmlformats.org/markup-compatibility/2006" xmlns:p14="http://schemas.microsoft.com/office/powerpoint/2010/main">
    <mc:Choice Requires="p14">
      <p:transition spd="slow" p14:dur="1600" advClick="0" advTm="5000">
        <p14:prism isContent="1" isInverted="1"/>
      </p:transition>
    </mc:Choice>
    <mc:Fallback xmlns="">
      <p:transition spd="slow" advClick="0" advTm="500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Turinys ir antraštė">
    <p:spTree>
      <p:nvGrpSpPr>
        <p:cNvPr id="1" name=""/>
        <p:cNvGrpSpPr/>
        <p:nvPr/>
      </p:nvGrpSpPr>
      <p:grpSpPr>
        <a:xfrm>
          <a:off x="0" y="0"/>
          <a:ext cx="0" cy="0"/>
          <a:chOff x="0" y="0"/>
          <a:chExt cx="0" cy="0"/>
        </a:xfrm>
      </p:grpSpPr>
      <p:sp>
        <p:nvSpPr>
          <p:cNvPr id="29" name="Turinio vietos rezervavimo ženklas 28"/>
          <p:cNvSpPr>
            <a:spLocks noGrp="1"/>
          </p:cNvSpPr>
          <p:nvPr>
            <p:ph sz="quarter" idx="1"/>
          </p:nvPr>
        </p:nvSpPr>
        <p:spPr>
          <a:xfrm>
            <a:off x="457200" y="457200"/>
            <a:ext cx="6248400" cy="5715000"/>
          </a:xfrm>
        </p:spPr>
        <p:txBody>
          <a:bodyPr/>
          <a:lstStyle/>
          <a:p>
            <a:pPr lvl="0" eaLnBrk="1" latinLnBrk="0" hangingPunct="1"/>
            <a:r>
              <a:rPr lang="lt-LT" smtClean="0"/>
              <a:t>Spustelėję redag. ruoš. teksto stilių</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
        <p:nvSpPr>
          <p:cNvPr id="3" name="Teksto vietos rezervavimo ženklas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lt-LT" smtClean="0"/>
              <a:t>Spustelėję redag. ruoš. teksto stilių</a:t>
            </a:r>
          </a:p>
        </p:txBody>
      </p:sp>
      <p:sp>
        <p:nvSpPr>
          <p:cNvPr id="31" name="Antraštė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lt-LT" smtClean="0"/>
              <a:t>Spustelėję redag. ruoš. pavad. stilių</a:t>
            </a:r>
            <a:endParaRPr kumimoji="0" lang="en-US"/>
          </a:p>
        </p:txBody>
      </p:sp>
      <p:sp>
        <p:nvSpPr>
          <p:cNvPr id="8" name="Datos vietos rezervavimo ženklas 7"/>
          <p:cNvSpPr>
            <a:spLocks noGrp="1"/>
          </p:cNvSpPr>
          <p:nvPr>
            <p:ph type="dt" sz="half" idx="14"/>
          </p:nvPr>
        </p:nvSpPr>
        <p:spPr/>
        <p:txBody>
          <a:bodyPr/>
          <a:lstStyle/>
          <a:p>
            <a:fld id="{064F03B3-CEEA-4975-AE2B-5529A4C1A273}" type="datetimeFigureOut">
              <a:rPr lang="lt-LT" smtClean="0"/>
              <a:t>2013.08.27</a:t>
            </a:fld>
            <a:endParaRPr lang="lt-LT"/>
          </a:p>
        </p:txBody>
      </p:sp>
      <p:sp>
        <p:nvSpPr>
          <p:cNvPr id="9" name="Skaidrės numerio vietos rezervavimo ženklas 8"/>
          <p:cNvSpPr>
            <a:spLocks noGrp="1"/>
          </p:cNvSpPr>
          <p:nvPr>
            <p:ph type="sldNum" sz="quarter" idx="15"/>
          </p:nvPr>
        </p:nvSpPr>
        <p:spPr/>
        <p:txBody>
          <a:bodyPr/>
          <a:lstStyle/>
          <a:p>
            <a:fld id="{0B4CBB18-B23E-4D32-BEC9-672B836E4256}" type="slidenum">
              <a:rPr lang="lt-LT" smtClean="0"/>
              <a:t>‹#›</a:t>
            </a:fld>
            <a:endParaRPr lang="lt-LT"/>
          </a:p>
        </p:txBody>
      </p:sp>
      <p:sp>
        <p:nvSpPr>
          <p:cNvPr id="10" name="Poraštės vietos rezervavimo ženklas 9"/>
          <p:cNvSpPr>
            <a:spLocks noGrp="1"/>
          </p:cNvSpPr>
          <p:nvPr>
            <p:ph type="ftr" sz="quarter" idx="16"/>
          </p:nvPr>
        </p:nvSpPr>
        <p:spPr/>
        <p:txBody>
          <a:bodyPr/>
          <a:lstStyle/>
          <a:p>
            <a:endParaRPr lang="lt-LT"/>
          </a:p>
        </p:txBody>
      </p:sp>
    </p:spTree>
  </p:cSld>
  <p:clrMapOvr>
    <a:masterClrMapping/>
  </p:clrMapOvr>
  <mc:AlternateContent xmlns:mc="http://schemas.openxmlformats.org/markup-compatibility/2006" xmlns:p14="http://schemas.microsoft.com/office/powerpoint/2010/main">
    <mc:Choice Requires="p14">
      <p:transition spd="slow" p14:dur="1600" advClick="0" advTm="5000">
        <p14:prism isContent="1" isInverted="1"/>
      </p:transition>
    </mc:Choice>
    <mc:Fallback xmlns="">
      <p:transition spd="slow" advClick="0" advTm="500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aveikslėli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lt-LT" smtClean="0"/>
              <a:t>Spustelėję redag. ruoš. pavad. stilių</a:t>
            </a:r>
            <a:endParaRPr kumimoji="0" lang="en-US"/>
          </a:p>
        </p:txBody>
      </p:sp>
      <p:sp>
        <p:nvSpPr>
          <p:cNvPr id="3" name="Paveikslėlio vietos rezervavimo ženklas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lt-LT" smtClean="0"/>
              <a:t>Spustelėkite piktogr. norėdami įtraukti pav.</a:t>
            </a:r>
            <a:endParaRPr kumimoji="0" lang="en-US"/>
          </a:p>
        </p:txBody>
      </p:sp>
      <p:sp>
        <p:nvSpPr>
          <p:cNvPr id="4" name="Teksto vietos rezervavimo ženklas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lt-LT" smtClean="0"/>
              <a:t>Spustelėję redag. ruoš. teksto stilių</a:t>
            </a:r>
          </a:p>
        </p:txBody>
      </p:sp>
      <p:sp>
        <p:nvSpPr>
          <p:cNvPr id="8" name="Datos vietos rezervavimo ženklas 7"/>
          <p:cNvSpPr>
            <a:spLocks noGrp="1"/>
          </p:cNvSpPr>
          <p:nvPr>
            <p:ph type="dt" sz="half" idx="10"/>
          </p:nvPr>
        </p:nvSpPr>
        <p:spPr/>
        <p:txBody>
          <a:bodyPr/>
          <a:lstStyle/>
          <a:p>
            <a:fld id="{064F03B3-CEEA-4975-AE2B-5529A4C1A273}" type="datetimeFigureOut">
              <a:rPr lang="lt-LT" smtClean="0"/>
              <a:t>2013.08.27</a:t>
            </a:fld>
            <a:endParaRPr lang="lt-LT"/>
          </a:p>
        </p:txBody>
      </p:sp>
      <p:sp>
        <p:nvSpPr>
          <p:cNvPr id="9" name="Skaidrės numerio vietos rezervavimo ženklas 8"/>
          <p:cNvSpPr>
            <a:spLocks noGrp="1"/>
          </p:cNvSpPr>
          <p:nvPr>
            <p:ph type="sldNum" sz="quarter" idx="11"/>
          </p:nvPr>
        </p:nvSpPr>
        <p:spPr/>
        <p:txBody>
          <a:bodyPr/>
          <a:lstStyle/>
          <a:p>
            <a:fld id="{0B4CBB18-B23E-4D32-BEC9-672B836E4256}" type="slidenum">
              <a:rPr lang="lt-LT" smtClean="0"/>
              <a:t>‹#›</a:t>
            </a:fld>
            <a:endParaRPr lang="lt-LT"/>
          </a:p>
        </p:txBody>
      </p:sp>
      <p:sp>
        <p:nvSpPr>
          <p:cNvPr id="10" name="Poraštės vietos rezervavimo ženklas 9"/>
          <p:cNvSpPr>
            <a:spLocks noGrp="1"/>
          </p:cNvSpPr>
          <p:nvPr>
            <p:ph type="ftr" sz="quarter" idx="12"/>
          </p:nvPr>
        </p:nvSpPr>
        <p:spPr/>
        <p:txBody>
          <a:bodyPr/>
          <a:lstStyle/>
          <a:p>
            <a:endParaRPr lang="lt-LT"/>
          </a:p>
        </p:txBody>
      </p:sp>
    </p:spTree>
  </p:cSld>
  <p:clrMapOvr>
    <a:masterClrMapping/>
  </p:clrMapOvr>
  <mc:AlternateContent xmlns:mc="http://schemas.openxmlformats.org/markup-compatibility/2006" xmlns:p14="http://schemas.microsoft.com/office/powerpoint/2010/main">
    <mc:Choice Requires="p14">
      <p:transition spd="slow" p14:dur="1600" advClick="0" advTm="5000">
        <p14:prism isContent="1" isInverted="1"/>
      </p:transition>
    </mc:Choice>
    <mc:Fallback xmlns="">
      <p:transition spd="slow" advClick="0" advTm="500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ksto vietos rezervavimo ženklas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lt-LT" smtClean="0"/>
              <a:t>Spustelėję redag. ruoš. teksto stilių</a:t>
            </a:r>
          </a:p>
          <a:p>
            <a:pPr lvl="1" eaLnBrk="1" latinLnBrk="0" hangingPunct="1"/>
            <a:r>
              <a:rPr kumimoji="0" lang="lt-LT" smtClean="0"/>
              <a:t>Antras lygmuo</a:t>
            </a:r>
          </a:p>
          <a:p>
            <a:pPr lvl="2" eaLnBrk="1" latinLnBrk="0" hangingPunct="1"/>
            <a:r>
              <a:rPr kumimoji="0" lang="lt-LT" smtClean="0"/>
              <a:t>Trečias lygmuo</a:t>
            </a:r>
          </a:p>
          <a:p>
            <a:pPr lvl="3" eaLnBrk="1" latinLnBrk="0" hangingPunct="1"/>
            <a:r>
              <a:rPr kumimoji="0" lang="lt-LT" smtClean="0"/>
              <a:t>Ketvirtas lygmuo</a:t>
            </a:r>
          </a:p>
          <a:p>
            <a:pPr lvl="4" eaLnBrk="1" latinLnBrk="0" hangingPunct="1"/>
            <a:r>
              <a:rPr kumimoji="0" lang="lt-LT" smtClean="0"/>
              <a:t>Penktas lygmuo</a:t>
            </a:r>
            <a:endParaRPr kumimoji="0" lang="en-US"/>
          </a:p>
        </p:txBody>
      </p:sp>
      <p:sp>
        <p:nvSpPr>
          <p:cNvPr id="24" name="Datos vietos rezervavimo ženklas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064F03B3-CEEA-4975-AE2B-5529A4C1A273}" type="datetimeFigureOut">
              <a:rPr lang="lt-LT" smtClean="0"/>
              <a:t>2013.08.27</a:t>
            </a:fld>
            <a:endParaRPr lang="lt-LT"/>
          </a:p>
        </p:txBody>
      </p:sp>
      <p:sp>
        <p:nvSpPr>
          <p:cNvPr id="10" name="Poraštės vietos rezervavimo ženklas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lt-LT"/>
          </a:p>
        </p:txBody>
      </p:sp>
      <p:sp>
        <p:nvSpPr>
          <p:cNvPr id="22" name="Skaidrės numerio vietos rezervavimo ženklas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0B4CBB18-B23E-4D32-BEC9-672B836E4256}" type="slidenum">
              <a:rPr lang="lt-LT" smtClean="0"/>
              <a:t>‹#›</a:t>
            </a:fld>
            <a:endParaRPr lang="lt-LT"/>
          </a:p>
        </p:txBody>
      </p:sp>
      <p:sp>
        <p:nvSpPr>
          <p:cNvPr id="5" name="Pavadinimo vietos rezervavimo ženklas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lt-LT" smtClean="0"/>
              <a:t>Spustelėję redag. ruoš. pavad. stilių</a:t>
            </a:r>
            <a:endParaRPr kumimoji="0" lang="en-US"/>
          </a:p>
        </p:txBody>
      </p:sp>
    </p:spTree>
  </p:cSld>
  <p:clrMap bg1="dk1" tx1="lt1" bg2="dk2" tx2="lt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mc:AlternateContent xmlns:mc="http://schemas.openxmlformats.org/markup-compatibility/2006" xmlns:p14="http://schemas.microsoft.com/office/powerpoint/2010/main">
    <mc:Choice Requires="p14">
      <p:transition spd="slow" p14:dur="1600" advClick="0" advTm="5000">
        <p14:prism isContent="1" isInverted="1"/>
      </p:transition>
    </mc:Choice>
    <mc:Fallback xmlns="">
      <p:transition spd="slow" advClick="0" advTm="5000">
        <p:fade/>
      </p:transition>
    </mc:Fallback>
  </mc:AlternateConten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ntrinis pavadinimas 2"/>
          <p:cNvSpPr>
            <a:spLocks noGrp="1"/>
          </p:cNvSpPr>
          <p:nvPr>
            <p:ph type="subTitle" idx="1"/>
          </p:nvPr>
        </p:nvSpPr>
        <p:spPr>
          <a:xfrm>
            <a:off x="755576" y="1628800"/>
            <a:ext cx="7848872" cy="1581150"/>
          </a:xfrm>
        </p:spPr>
        <p:txBody>
          <a:bodyPr>
            <a:noAutofit/>
          </a:bodyPr>
          <a:lstStyle/>
          <a:p>
            <a:r>
              <a:rPr lang="lt-LT" sz="5400" dirty="0"/>
              <a:t>Su </a:t>
            </a:r>
            <a:r>
              <a:rPr lang="lt-LT" sz="5400" dirty="0" smtClean="0"/>
              <a:t>Meilės Lukšienės</a:t>
            </a:r>
          </a:p>
          <a:p>
            <a:endParaRPr lang="lt-LT" sz="5400" dirty="0"/>
          </a:p>
          <a:p>
            <a:endParaRPr lang="lt-LT" sz="5400" dirty="0" smtClean="0"/>
          </a:p>
          <a:p>
            <a:r>
              <a:rPr lang="lt-LT" sz="5400" dirty="0" smtClean="0"/>
              <a:t> </a:t>
            </a:r>
            <a:r>
              <a:rPr lang="lt-LT" sz="5400" dirty="0"/>
              <a:t>mintimis</a:t>
            </a:r>
          </a:p>
        </p:txBody>
      </p:sp>
    </p:spTree>
    <p:extLst>
      <p:ext uri="{BB962C8B-B14F-4D97-AF65-F5344CB8AC3E}">
        <p14:creationId xmlns:p14="http://schemas.microsoft.com/office/powerpoint/2010/main" val="2329434334"/>
      </p:ext>
    </p:extLst>
  </p:cSld>
  <p:clrMapOvr>
    <a:masterClrMapping/>
  </p:clrMapOvr>
  <mc:AlternateContent xmlns:mc="http://schemas.openxmlformats.org/markup-compatibility/2006" xmlns:p14="http://schemas.microsoft.com/office/powerpoint/2010/main">
    <mc:Choice Requires="p14">
      <p:transition spd="slow" p14:dur="1600" advClick="0" advTm="5000">
        <p14:prism isContent="1" isInverted="1"/>
      </p:transition>
    </mc:Choice>
    <mc:Fallback xmlns="">
      <p:transition spd="slow" advClick="0" advTm="5000">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ntraštė 3"/>
          <p:cNvSpPr>
            <a:spLocks noGrp="1"/>
          </p:cNvSpPr>
          <p:nvPr>
            <p:ph type="title"/>
          </p:nvPr>
        </p:nvSpPr>
        <p:spPr>
          <a:xfrm>
            <a:off x="467544" y="3726160"/>
            <a:ext cx="8229600" cy="1143000"/>
          </a:xfrm>
        </p:spPr>
        <p:txBody>
          <a:bodyPr>
            <a:noAutofit/>
          </a:bodyPr>
          <a:lstStyle/>
          <a:p>
            <a:r>
              <a:rPr lang="lt-LT" sz="4000" dirty="0">
                <a:effectLst/>
              </a:rPr>
              <a:t>Asmens ugdymą derėtų nuosekliau sieti su visuomenės vizija: auginame žmogų, gebantį kartu su kitais kurti pliuralistinę, bet solidarią, susikalbančią demokratinę visuomenę ir joje oriai, atsakingai gyventi</a:t>
            </a:r>
            <a:endParaRPr lang="lt-LT" sz="4000" dirty="0"/>
          </a:p>
        </p:txBody>
      </p:sp>
    </p:spTree>
    <p:extLst>
      <p:ext uri="{BB962C8B-B14F-4D97-AF65-F5344CB8AC3E}">
        <p14:creationId xmlns:p14="http://schemas.microsoft.com/office/powerpoint/2010/main" val="1279926063"/>
      </p:ext>
    </p:extLst>
  </p:cSld>
  <p:clrMapOvr>
    <a:masterClrMapping/>
  </p:clrMapOvr>
  <mc:AlternateContent xmlns:mc="http://schemas.openxmlformats.org/markup-compatibility/2006" xmlns:p14="http://schemas.microsoft.com/office/powerpoint/2010/main">
    <mc:Choice Requires="p14">
      <p:transition spd="slow" p14:dur="1600" advClick="0" advTm="6000">
        <p14:prism isContent="1" isInverted="1"/>
      </p:transition>
    </mc:Choice>
    <mc:Fallback xmlns="">
      <p:transition spd="slow" advClick="0" advTm="6000">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ntraštė 3"/>
          <p:cNvSpPr>
            <a:spLocks noGrp="1"/>
          </p:cNvSpPr>
          <p:nvPr>
            <p:ph type="title"/>
          </p:nvPr>
        </p:nvSpPr>
        <p:spPr>
          <a:xfrm>
            <a:off x="467544" y="3726160"/>
            <a:ext cx="8229600" cy="1143000"/>
          </a:xfrm>
        </p:spPr>
        <p:txBody>
          <a:bodyPr>
            <a:noAutofit/>
          </a:bodyPr>
          <a:lstStyle/>
          <a:p>
            <a:r>
              <a:rPr lang="lt-LT" sz="4000" dirty="0">
                <a:effectLst/>
              </a:rPr>
              <a:t>Vaikas pradeda savo pažintį su aplinka pirmiausia tėvų akimis, paskui pro savo trobos langą. Toliau jo kelias turi vesti prie plačiai atvertų į pasaulį  tautos kultūros langų...</a:t>
            </a:r>
            <a:endParaRPr lang="lt-LT" sz="4000" dirty="0"/>
          </a:p>
        </p:txBody>
      </p:sp>
    </p:spTree>
    <p:extLst>
      <p:ext uri="{BB962C8B-B14F-4D97-AF65-F5344CB8AC3E}">
        <p14:creationId xmlns:p14="http://schemas.microsoft.com/office/powerpoint/2010/main" val="1279926063"/>
      </p:ext>
    </p:extLst>
  </p:cSld>
  <p:clrMapOvr>
    <a:masterClrMapping/>
  </p:clrMapOvr>
  <mc:AlternateContent xmlns:mc="http://schemas.openxmlformats.org/markup-compatibility/2006" xmlns:p14="http://schemas.microsoft.com/office/powerpoint/2010/main">
    <mc:Choice Requires="p14">
      <p:transition spd="slow" p14:dur="1600" advClick="0" advTm="5000">
        <p14:prism isContent="1" isInverted="1"/>
      </p:transition>
    </mc:Choice>
    <mc:Fallback xmlns="">
      <p:transition spd="slow" advClick="0" advTm="5000">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ntraštė 3"/>
          <p:cNvSpPr>
            <a:spLocks noGrp="1"/>
          </p:cNvSpPr>
          <p:nvPr>
            <p:ph type="title"/>
          </p:nvPr>
        </p:nvSpPr>
        <p:spPr>
          <a:xfrm>
            <a:off x="611560" y="4797152"/>
            <a:ext cx="8229600" cy="1143000"/>
          </a:xfrm>
        </p:spPr>
        <p:txBody>
          <a:bodyPr>
            <a:noAutofit/>
          </a:bodyPr>
          <a:lstStyle/>
          <a:p>
            <a:r>
              <a:rPr lang="lt-LT" sz="4000" dirty="0">
                <a:effectLst/>
              </a:rPr>
              <a:t>Jau mokykloje mokiniai turėtų perprasti svarbią šiuolaikinių mokslų metodologinę nuostatą: tyrinėtojas yra nebe aprašomo pasaulio išorėje, bet jo viduje; jis pats tampa tyrinėjamos tikrovės dalimi. Pasaulio pažinimas nebeįmanomas be tyrinėtojo, stebėtojo savižinos.</a:t>
            </a:r>
            <a:endParaRPr lang="lt-LT" sz="4000" dirty="0"/>
          </a:p>
        </p:txBody>
      </p:sp>
    </p:spTree>
    <p:extLst>
      <p:ext uri="{BB962C8B-B14F-4D97-AF65-F5344CB8AC3E}">
        <p14:creationId xmlns:p14="http://schemas.microsoft.com/office/powerpoint/2010/main" val="1279926063"/>
      </p:ext>
    </p:extLst>
  </p:cSld>
  <p:clrMapOvr>
    <a:masterClrMapping/>
  </p:clrMapOvr>
  <mc:AlternateContent xmlns:mc="http://schemas.openxmlformats.org/markup-compatibility/2006" xmlns:p14="http://schemas.microsoft.com/office/powerpoint/2010/main">
    <mc:Choice Requires="p14">
      <p:transition spd="slow" p14:dur="1600" advClick="0" advTm="7000">
        <p14:prism isContent="1" isInverted="1"/>
      </p:transition>
    </mc:Choice>
    <mc:Fallback xmlns="">
      <p:transition spd="slow" advClick="0" advTm="7000">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ntraštė 3"/>
          <p:cNvSpPr>
            <a:spLocks noGrp="1"/>
          </p:cNvSpPr>
          <p:nvPr>
            <p:ph type="title"/>
          </p:nvPr>
        </p:nvSpPr>
        <p:spPr>
          <a:xfrm>
            <a:off x="467544" y="4293096"/>
            <a:ext cx="8229600" cy="1143000"/>
          </a:xfrm>
        </p:spPr>
        <p:txBody>
          <a:bodyPr>
            <a:noAutofit/>
          </a:bodyPr>
          <a:lstStyle/>
          <a:p>
            <a:r>
              <a:rPr lang="lt-LT" sz="4000" dirty="0">
                <a:effectLst/>
              </a:rPr>
              <a:t>Mokyklos bendruomenė privalėtų ieškoti tokių ugdymo būdų, kurie padėtų naująsias technologijas ir vis gausėjančius naujus, dažnai prieštaringus ugdymo turinio šaltinius susieti su bendraisiais asmens ugdymo tikslais</a:t>
            </a:r>
            <a:endParaRPr lang="lt-LT" sz="4000" dirty="0"/>
          </a:p>
        </p:txBody>
      </p:sp>
    </p:spTree>
    <p:extLst>
      <p:ext uri="{BB962C8B-B14F-4D97-AF65-F5344CB8AC3E}">
        <p14:creationId xmlns:p14="http://schemas.microsoft.com/office/powerpoint/2010/main" val="1279926063"/>
      </p:ext>
    </p:extLst>
  </p:cSld>
  <p:clrMapOvr>
    <a:masterClrMapping/>
  </p:clrMapOvr>
  <mc:AlternateContent xmlns:mc="http://schemas.openxmlformats.org/markup-compatibility/2006" xmlns:p14="http://schemas.microsoft.com/office/powerpoint/2010/main">
    <mc:Choice Requires="p14">
      <p:transition spd="slow" p14:dur="1600" advClick="0" advTm="6000">
        <p14:prism isContent="1" isInverted="1"/>
      </p:transition>
    </mc:Choice>
    <mc:Fallback xmlns="">
      <p:transition spd="slow" advClick="0" advTm="6000">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ntraštė 3"/>
          <p:cNvSpPr>
            <a:spLocks noGrp="1"/>
          </p:cNvSpPr>
          <p:nvPr>
            <p:ph type="title"/>
          </p:nvPr>
        </p:nvSpPr>
        <p:spPr>
          <a:xfrm>
            <a:off x="467544" y="2924944"/>
            <a:ext cx="8229600" cy="1143000"/>
          </a:xfrm>
        </p:spPr>
        <p:txBody>
          <a:bodyPr>
            <a:noAutofit/>
          </a:bodyPr>
          <a:lstStyle/>
          <a:p>
            <a:r>
              <a:rPr lang="lt-LT" sz="4000" dirty="0">
                <a:effectLst/>
              </a:rPr>
              <a:t>...ar mažiukas, ar didelis privalo mokykloje pasijusti ir fiziškai, ir dvasiškai esąs namie...</a:t>
            </a:r>
            <a:endParaRPr lang="lt-LT" sz="4000" dirty="0"/>
          </a:p>
        </p:txBody>
      </p:sp>
    </p:spTree>
    <p:extLst>
      <p:ext uri="{BB962C8B-B14F-4D97-AF65-F5344CB8AC3E}">
        <p14:creationId xmlns:p14="http://schemas.microsoft.com/office/powerpoint/2010/main" val="1279926063"/>
      </p:ext>
    </p:extLst>
  </p:cSld>
  <p:clrMapOvr>
    <a:masterClrMapping/>
  </p:clrMapOvr>
  <mc:AlternateContent xmlns:mc="http://schemas.openxmlformats.org/markup-compatibility/2006" xmlns:p14="http://schemas.microsoft.com/office/powerpoint/2010/main">
    <mc:Choice Requires="p14">
      <p:transition spd="slow" p14:dur="1600" advClick="0" advTm="5000">
        <p14:prism isContent="1" isInverted="1"/>
      </p:transition>
    </mc:Choice>
    <mc:Fallback xmlns="">
      <p:transition spd="slow" advClick="0" advTm="5000">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ntraštė 3"/>
          <p:cNvSpPr>
            <a:spLocks noGrp="1"/>
          </p:cNvSpPr>
          <p:nvPr>
            <p:ph type="title"/>
          </p:nvPr>
        </p:nvSpPr>
        <p:spPr>
          <a:xfrm>
            <a:off x="395536" y="4581128"/>
            <a:ext cx="8229600" cy="1143000"/>
          </a:xfrm>
        </p:spPr>
        <p:txBody>
          <a:bodyPr>
            <a:noAutofit/>
          </a:bodyPr>
          <a:lstStyle/>
          <a:p>
            <a:r>
              <a:rPr lang="lt-LT" sz="4000" dirty="0">
                <a:effectLst/>
              </a:rPr>
              <a:t>Mokykla visų pirma turi kurtis savo naują dorovinį mikroklimatą, kuriame galėtų tarpti tiesa ir tiesos, santūrumas ir susitelkimas; kad mokytųsi visi – maži ir dideli – išgirsti ir suprasti vienas kitą, o svarbiausia, kad mokytųsi visur įžiūrėti gėrį</a:t>
            </a:r>
            <a:endParaRPr lang="lt-LT" sz="4000" dirty="0"/>
          </a:p>
        </p:txBody>
      </p:sp>
    </p:spTree>
    <p:extLst>
      <p:ext uri="{BB962C8B-B14F-4D97-AF65-F5344CB8AC3E}">
        <p14:creationId xmlns:p14="http://schemas.microsoft.com/office/powerpoint/2010/main" val="1279926063"/>
      </p:ext>
    </p:extLst>
  </p:cSld>
  <p:clrMapOvr>
    <a:masterClrMapping/>
  </p:clrMapOvr>
  <mc:AlternateContent xmlns:mc="http://schemas.openxmlformats.org/markup-compatibility/2006" xmlns:p14="http://schemas.microsoft.com/office/powerpoint/2010/main">
    <mc:Choice Requires="p14">
      <p:transition spd="slow" p14:dur="1600" advClick="0" advTm="6000">
        <p14:prism isContent="1" isInverted="1"/>
      </p:transition>
    </mc:Choice>
    <mc:Fallback xmlns="">
      <p:transition spd="slow" advClick="0" advTm="6000">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ntraštė 3"/>
          <p:cNvSpPr>
            <a:spLocks noGrp="1"/>
          </p:cNvSpPr>
          <p:nvPr>
            <p:ph type="title"/>
          </p:nvPr>
        </p:nvSpPr>
        <p:spPr>
          <a:xfrm>
            <a:off x="395536" y="4869160"/>
            <a:ext cx="8229600" cy="1143000"/>
          </a:xfrm>
        </p:spPr>
        <p:txBody>
          <a:bodyPr>
            <a:normAutofit fontScale="90000"/>
          </a:bodyPr>
          <a:lstStyle/>
          <a:p>
            <a:r>
              <a:rPr lang="lt-LT" dirty="0">
                <a:effectLst/>
              </a:rPr>
              <a:t>Mokyklai, visų pirma mokytojui, būtina įveikti susmulkintą, atsiribojantį savo dalyko supratimą, pasipildyti kultūros istorijos, dorovės, politinių žinių, plėsti mąstymo horizontą – tada tik galės mokytojas padėti mokiniui įeiti į platų mūsų tautos kultūros vieškelį ir rasti savo vietą</a:t>
            </a:r>
            <a:endParaRPr lang="lt-LT" dirty="0"/>
          </a:p>
        </p:txBody>
      </p:sp>
    </p:spTree>
    <p:extLst>
      <p:ext uri="{BB962C8B-B14F-4D97-AF65-F5344CB8AC3E}">
        <p14:creationId xmlns:p14="http://schemas.microsoft.com/office/powerpoint/2010/main" val="1279926063"/>
      </p:ext>
    </p:extLst>
  </p:cSld>
  <p:clrMapOvr>
    <a:masterClrMapping/>
  </p:clrMapOvr>
  <mc:AlternateContent xmlns:mc="http://schemas.openxmlformats.org/markup-compatibility/2006" xmlns:p14="http://schemas.microsoft.com/office/powerpoint/2010/main">
    <mc:Choice Requires="p14">
      <p:transition spd="slow" p14:dur="1600" advClick="0" advTm="6000">
        <p14:prism isContent="1" isInverted="1"/>
      </p:transition>
    </mc:Choice>
    <mc:Fallback xmlns="">
      <p:transition spd="slow" advClick="0" advTm="6000">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ntraštė 3"/>
          <p:cNvSpPr>
            <a:spLocks noGrp="1"/>
          </p:cNvSpPr>
          <p:nvPr>
            <p:ph type="title"/>
          </p:nvPr>
        </p:nvSpPr>
        <p:spPr>
          <a:xfrm>
            <a:off x="395536" y="5085184"/>
            <a:ext cx="8229600" cy="1143000"/>
          </a:xfrm>
        </p:spPr>
        <p:txBody>
          <a:bodyPr>
            <a:noAutofit/>
          </a:bodyPr>
          <a:lstStyle/>
          <a:p>
            <a:r>
              <a:rPr lang="lt-LT" sz="4000" dirty="0">
                <a:effectLst/>
              </a:rPr>
              <a:t>Demokratija neįmanoma ir be komunikacinių visų lygių sugebėjimų – mokykla turi sudaryti sąlygas išmokti bendrauti ir bendradarbiauti. Šiandien pasaulis ypač pabrėžia bendradarbiavimą, nes bendradarbiavimo mokymas bei ugdymas seniai pasaulio, Europos mokyklų faktas</a:t>
            </a:r>
            <a:endParaRPr lang="lt-LT" sz="4000" dirty="0"/>
          </a:p>
        </p:txBody>
      </p:sp>
    </p:spTree>
    <p:extLst>
      <p:ext uri="{BB962C8B-B14F-4D97-AF65-F5344CB8AC3E}">
        <p14:creationId xmlns:p14="http://schemas.microsoft.com/office/powerpoint/2010/main" val="1279926063"/>
      </p:ext>
    </p:extLst>
  </p:cSld>
  <p:clrMapOvr>
    <a:masterClrMapping/>
  </p:clrMapOvr>
  <mc:AlternateContent xmlns:mc="http://schemas.openxmlformats.org/markup-compatibility/2006" xmlns:p14="http://schemas.microsoft.com/office/powerpoint/2010/main">
    <mc:Choice Requires="p14">
      <p:transition spd="slow" p14:dur="1600" advClick="0" advTm="7000">
        <p14:prism isContent="1" isInverted="1"/>
      </p:transition>
    </mc:Choice>
    <mc:Fallback xmlns="">
      <p:transition spd="slow" advClick="0" advTm="7000">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ntraštė 3"/>
          <p:cNvSpPr>
            <a:spLocks noGrp="1"/>
          </p:cNvSpPr>
          <p:nvPr>
            <p:ph type="title"/>
          </p:nvPr>
        </p:nvSpPr>
        <p:spPr>
          <a:xfrm>
            <a:off x="467544" y="2924944"/>
            <a:ext cx="8229600" cy="1143000"/>
          </a:xfrm>
        </p:spPr>
        <p:txBody>
          <a:bodyPr>
            <a:noAutofit/>
          </a:bodyPr>
          <a:lstStyle/>
          <a:p>
            <a:r>
              <a:rPr lang="lt-LT" sz="4000" dirty="0">
                <a:effectLst/>
              </a:rPr>
              <a:t>Mokytojas turi mokykloje turėti tiek pedagoginio takto, kad galėtų taip pat objektyviai išdėstyti ir kitą nuomonę</a:t>
            </a:r>
            <a:endParaRPr lang="lt-LT" sz="4000" dirty="0"/>
          </a:p>
        </p:txBody>
      </p:sp>
    </p:spTree>
    <p:extLst>
      <p:ext uri="{BB962C8B-B14F-4D97-AF65-F5344CB8AC3E}">
        <p14:creationId xmlns:p14="http://schemas.microsoft.com/office/powerpoint/2010/main" val="1279926063"/>
      </p:ext>
    </p:extLst>
  </p:cSld>
  <p:clrMapOvr>
    <a:masterClrMapping/>
  </p:clrMapOvr>
  <mc:AlternateContent xmlns:mc="http://schemas.openxmlformats.org/markup-compatibility/2006" xmlns:p14="http://schemas.microsoft.com/office/powerpoint/2010/main">
    <mc:Choice Requires="p14">
      <p:transition spd="slow" p14:dur="1600" advClick="0" advTm="5000">
        <p14:prism isContent="1" isInverted="1"/>
      </p:transition>
    </mc:Choice>
    <mc:Fallback xmlns="">
      <p:transition spd="slow" advClick="0" advTm="5000">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ntraštė 3"/>
          <p:cNvSpPr>
            <a:spLocks noGrp="1"/>
          </p:cNvSpPr>
          <p:nvPr>
            <p:ph type="title"/>
          </p:nvPr>
        </p:nvSpPr>
        <p:spPr>
          <a:xfrm>
            <a:off x="467544" y="4869160"/>
            <a:ext cx="8229600" cy="1143000"/>
          </a:xfrm>
        </p:spPr>
        <p:txBody>
          <a:bodyPr>
            <a:noAutofit/>
          </a:bodyPr>
          <a:lstStyle/>
          <a:p>
            <a:r>
              <a:rPr lang="lt-LT" sz="4000" i="1" dirty="0">
                <a:effectLst/>
              </a:rPr>
              <a:t>Psichologinis – pedagoginis aspektas</a:t>
            </a:r>
            <a:r>
              <a:rPr lang="lt-LT" sz="4000" dirty="0">
                <a:effectLst/>
              </a:rPr>
              <a:t> yra raktas siekiant visų ugdymo tikslų, o juk visiems norėtųsi rasti tokius kelius į augantį žmogų, kad jo kultūra, jo žmogiškoji esmė formuotųsi ne kaip paviršiuje susidariusi, lengvai nukrapštoma luobelė, bet kaip kietas, tvirtas branduolys</a:t>
            </a:r>
            <a:endParaRPr lang="lt-LT" sz="4000" dirty="0"/>
          </a:p>
        </p:txBody>
      </p:sp>
    </p:spTree>
    <p:extLst>
      <p:ext uri="{BB962C8B-B14F-4D97-AF65-F5344CB8AC3E}">
        <p14:creationId xmlns:p14="http://schemas.microsoft.com/office/powerpoint/2010/main" val="1279926063"/>
      </p:ext>
    </p:extLst>
  </p:cSld>
  <p:clrMapOvr>
    <a:masterClrMapping/>
  </p:clrMapOvr>
  <mc:AlternateContent xmlns:mc="http://schemas.openxmlformats.org/markup-compatibility/2006" xmlns:p14="http://schemas.microsoft.com/office/powerpoint/2010/main">
    <mc:Choice Requires="p14">
      <p:transition spd="slow" p14:dur="1600" advClick="0" advTm="7000">
        <p14:prism isContent="1" isInverted="1"/>
      </p:transition>
    </mc:Choice>
    <mc:Fallback xmlns="">
      <p:transition spd="slow" advClick="0" advTm="7000">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ntraštė 3"/>
          <p:cNvSpPr>
            <a:spLocks noGrp="1"/>
          </p:cNvSpPr>
          <p:nvPr>
            <p:ph type="title"/>
          </p:nvPr>
        </p:nvSpPr>
        <p:spPr>
          <a:xfrm>
            <a:off x="539552" y="4005064"/>
            <a:ext cx="8280920" cy="1143000"/>
          </a:xfrm>
        </p:spPr>
        <p:txBody>
          <a:bodyPr>
            <a:noAutofit/>
          </a:bodyPr>
          <a:lstStyle/>
          <a:p>
            <a:r>
              <a:rPr lang="lt-LT" sz="4000" dirty="0">
                <a:effectLst/>
              </a:rPr>
              <a:t>Ugdyti – reiškia perduoti kultūrą ir parengti žmogų, kad jis galėtų kūrybiškai joje dalyvauti – ne tik tinkamai vartoti kultūros gėrybes, bet ir gausinti jas</a:t>
            </a:r>
            <a:endParaRPr lang="lt-LT" sz="4000" dirty="0"/>
          </a:p>
        </p:txBody>
      </p:sp>
    </p:spTree>
    <p:extLst>
      <p:ext uri="{BB962C8B-B14F-4D97-AF65-F5344CB8AC3E}">
        <p14:creationId xmlns:p14="http://schemas.microsoft.com/office/powerpoint/2010/main" val="1427519255"/>
      </p:ext>
    </p:extLst>
  </p:cSld>
  <p:clrMapOvr>
    <a:masterClrMapping/>
  </p:clrMapOvr>
  <mc:AlternateContent xmlns:mc="http://schemas.openxmlformats.org/markup-compatibility/2006" xmlns:p14="http://schemas.microsoft.com/office/powerpoint/2010/main">
    <mc:Choice Requires="p14">
      <p:transition spd="slow" p14:dur="1600" advClick="0" advTm="5000">
        <p14:prism isContent="1" isInverted="1"/>
      </p:transition>
    </mc:Choice>
    <mc:Fallback xmlns="">
      <p:transition spd="slow" advClick="0" advTm="5000">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ntraštė 3"/>
          <p:cNvSpPr>
            <a:spLocks noGrp="1"/>
          </p:cNvSpPr>
          <p:nvPr>
            <p:ph type="title"/>
          </p:nvPr>
        </p:nvSpPr>
        <p:spPr>
          <a:xfrm>
            <a:off x="539552" y="3933056"/>
            <a:ext cx="8229600" cy="1143000"/>
          </a:xfrm>
        </p:spPr>
        <p:txBody>
          <a:bodyPr>
            <a:noAutofit/>
          </a:bodyPr>
          <a:lstStyle/>
          <a:p>
            <a:r>
              <a:rPr lang="lt-LT" sz="4000" dirty="0">
                <a:effectLst/>
              </a:rPr>
              <a:t>Ugdymo santykį su kultūros procesu galima vertinti ir nusakyti įvairiai. Tai pareina nuo mūsų pačių požiūrio į abiejų sričių, ugdymo ir kultūros, raidą, į prigimties ir kultūros ryšį. Šie klausimai yra mūsų dienų problemos</a:t>
            </a:r>
            <a:endParaRPr lang="lt-LT" sz="4000" dirty="0"/>
          </a:p>
        </p:txBody>
      </p:sp>
    </p:spTree>
    <p:extLst>
      <p:ext uri="{BB962C8B-B14F-4D97-AF65-F5344CB8AC3E}">
        <p14:creationId xmlns:p14="http://schemas.microsoft.com/office/powerpoint/2010/main" val="1279926063"/>
      </p:ext>
    </p:extLst>
  </p:cSld>
  <p:clrMapOvr>
    <a:masterClrMapping/>
  </p:clrMapOvr>
  <mc:AlternateContent xmlns:mc="http://schemas.openxmlformats.org/markup-compatibility/2006" xmlns:p14="http://schemas.microsoft.com/office/powerpoint/2010/main">
    <mc:Choice Requires="p14">
      <p:transition spd="slow" p14:dur="1600" advClick="0" advTm="6000">
        <p14:prism isContent="1" isInverted="1"/>
      </p:transition>
    </mc:Choice>
    <mc:Fallback xmlns="">
      <p:transition spd="slow" advClick="0" advTm="6000">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ntraštė 3"/>
          <p:cNvSpPr>
            <a:spLocks noGrp="1"/>
          </p:cNvSpPr>
          <p:nvPr>
            <p:ph type="title"/>
          </p:nvPr>
        </p:nvSpPr>
        <p:spPr>
          <a:xfrm>
            <a:off x="395536" y="2708920"/>
            <a:ext cx="8229600" cy="1143000"/>
          </a:xfrm>
        </p:spPr>
        <p:txBody>
          <a:bodyPr>
            <a:noAutofit/>
          </a:bodyPr>
          <a:lstStyle/>
          <a:p>
            <a:r>
              <a:rPr lang="lt-LT" sz="4000" dirty="0">
                <a:effectLst/>
              </a:rPr>
              <a:t>Ugdyti reiškia daryti, kad kas augtų, ūgėtų, eitų aukštyn</a:t>
            </a:r>
            <a:endParaRPr lang="lt-LT" sz="4000" dirty="0"/>
          </a:p>
        </p:txBody>
      </p:sp>
    </p:spTree>
    <p:extLst>
      <p:ext uri="{BB962C8B-B14F-4D97-AF65-F5344CB8AC3E}">
        <p14:creationId xmlns:p14="http://schemas.microsoft.com/office/powerpoint/2010/main" val="1279926063"/>
      </p:ext>
    </p:extLst>
  </p:cSld>
  <p:clrMapOvr>
    <a:masterClrMapping/>
  </p:clrMapOvr>
  <mc:AlternateContent xmlns:mc="http://schemas.openxmlformats.org/markup-compatibility/2006" xmlns:p14="http://schemas.microsoft.com/office/powerpoint/2010/main">
    <mc:Choice Requires="p14">
      <p:transition spd="slow" p14:dur="1600" advClick="0" advTm="5000">
        <p14:prism isContent="1" isInverted="1"/>
      </p:transition>
    </mc:Choice>
    <mc:Fallback xmlns="">
      <p:transition spd="slow" advClick="0" advTm="5000">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ntraštė 3"/>
          <p:cNvSpPr>
            <a:spLocks noGrp="1"/>
          </p:cNvSpPr>
          <p:nvPr>
            <p:ph type="title"/>
          </p:nvPr>
        </p:nvSpPr>
        <p:spPr>
          <a:xfrm>
            <a:off x="395536" y="4941168"/>
            <a:ext cx="8229600" cy="1143000"/>
          </a:xfrm>
        </p:spPr>
        <p:txBody>
          <a:bodyPr>
            <a:noAutofit/>
          </a:bodyPr>
          <a:lstStyle/>
          <a:p>
            <a:r>
              <a:rPr lang="lt-LT" sz="4000" dirty="0">
                <a:effectLst/>
              </a:rPr>
              <a:t>Mažos tautos išlikimo ir pilnutinio prasiskleidimo bei gyvenimo sąlygos: ugdyti kiekvieną savo narį, kad jis būtų subrendęs kaip </a:t>
            </a:r>
            <a:r>
              <a:rPr lang="lt-LT" sz="4000" b="1" dirty="0">
                <a:effectLst/>
              </a:rPr>
              <a:t>asmuo</a:t>
            </a:r>
            <a:r>
              <a:rPr lang="lt-LT" sz="4000" dirty="0">
                <a:effectLst/>
              </a:rPr>
              <a:t> ir kaip </a:t>
            </a:r>
            <a:r>
              <a:rPr lang="lt-LT" sz="4000" b="1" dirty="0">
                <a:effectLst/>
              </a:rPr>
              <a:t>tautos bendrijos</a:t>
            </a:r>
            <a:r>
              <a:rPr lang="lt-LT" sz="4000" dirty="0">
                <a:effectLst/>
              </a:rPr>
              <a:t> narys. Turi būti sukurta aukšto visuomeninio ir kultūrinio lygio visuomenė, kuri gebėtų pati reguliuoti savo pačios sutelktinius ir paskirų individų veiksmus bei elgesį</a:t>
            </a:r>
            <a:endParaRPr lang="lt-LT" sz="4000" dirty="0"/>
          </a:p>
        </p:txBody>
      </p:sp>
    </p:spTree>
    <p:extLst>
      <p:ext uri="{BB962C8B-B14F-4D97-AF65-F5344CB8AC3E}">
        <p14:creationId xmlns:p14="http://schemas.microsoft.com/office/powerpoint/2010/main" val="1279926063"/>
      </p:ext>
    </p:extLst>
  </p:cSld>
  <p:clrMapOvr>
    <a:masterClrMapping/>
  </p:clrMapOvr>
  <mc:AlternateContent xmlns:mc="http://schemas.openxmlformats.org/markup-compatibility/2006" xmlns:p14="http://schemas.microsoft.com/office/powerpoint/2010/main">
    <mc:Choice Requires="p14">
      <p:transition spd="slow" p14:dur="1600" advClick="0" advTm="7000">
        <p14:prism isContent="1" isInverted="1"/>
      </p:transition>
    </mc:Choice>
    <mc:Fallback xmlns="">
      <p:transition spd="slow" advClick="0" advTm="7000">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ntraštė 3"/>
          <p:cNvSpPr>
            <a:spLocks noGrp="1"/>
          </p:cNvSpPr>
          <p:nvPr>
            <p:ph type="title"/>
          </p:nvPr>
        </p:nvSpPr>
        <p:spPr>
          <a:xfrm>
            <a:off x="467544" y="3726160"/>
            <a:ext cx="8229600" cy="1143000"/>
          </a:xfrm>
        </p:spPr>
        <p:txBody>
          <a:bodyPr>
            <a:normAutofit fontScale="90000"/>
          </a:bodyPr>
          <a:lstStyle/>
          <a:p>
            <a:r>
              <a:rPr lang="lt-LT" dirty="0">
                <a:effectLst/>
              </a:rPr>
              <a:t>Mums reikia visose mokslo ir gyvenimo srityse surasti savo požiūrį, savo santykį ir tuo būdu pamažu įeiti į pasaulinės kultūros ne tik vartotojų, bet ir kūrėjų gretas</a:t>
            </a:r>
            <a:endParaRPr lang="lt-LT" dirty="0"/>
          </a:p>
        </p:txBody>
      </p:sp>
    </p:spTree>
    <p:extLst>
      <p:ext uri="{BB962C8B-B14F-4D97-AF65-F5344CB8AC3E}">
        <p14:creationId xmlns:p14="http://schemas.microsoft.com/office/powerpoint/2010/main" val="1279926063"/>
      </p:ext>
    </p:extLst>
  </p:cSld>
  <p:clrMapOvr>
    <a:masterClrMapping/>
  </p:clrMapOvr>
  <mc:AlternateContent xmlns:mc="http://schemas.openxmlformats.org/markup-compatibility/2006" xmlns:p14="http://schemas.microsoft.com/office/powerpoint/2010/main">
    <mc:Choice Requires="p14">
      <p:transition spd="slow" p14:dur="1600" advClick="0" advTm="5000">
        <p14:prism isContent="1" isInverted="1"/>
      </p:transition>
    </mc:Choice>
    <mc:Fallback xmlns="">
      <p:transition spd="slow" advClick="0" advTm="5000">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ntraštė 3"/>
          <p:cNvSpPr>
            <a:spLocks noGrp="1"/>
          </p:cNvSpPr>
          <p:nvPr>
            <p:ph type="title"/>
          </p:nvPr>
        </p:nvSpPr>
        <p:spPr>
          <a:xfrm>
            <a:off x="539552" y="5229200"/>
            <a:ext cx="8229600" cy="1143000"/>
          </a:xfrm>
        </p:spPr>
        <p:txBody>
          <a:bodyPr>
            <a:noAutofit/>
          </a:bodyPr>
          <a:lstStyle/>
          <a:p>
            <a:r>
              <a:rPr lang="lt-LT" sz="3600" dirty="0">
                <a:effectLst/>
              </a:rPr>
              <a:t>Pradėsime jau nuo darželio ugdyti sąžiningumą, darbštumą bei pareigingumą. Tai reiškia: iš vaiko reikalaujame tiek, kiek jis nesunkiai pajėgia, bet turi atlikti taip, kaip jis geriausiai geba. Mokykloje tai reiškia, kad tuoj pat reikia peržiūrėti programas, nusistatyti kiekvieno dalyko maksimumą bei minimumą ir taikyti juos individualiai. Bet lygiai tokį pat matą mokytojas taiko ir sau pačiam: ką daro, tą daro sąžiningai</a:t>
            </a:r>
            <a:endParaRPr lang="lt-LT" sz="3600" dirty="0"/>
          </a:p>
        </p:txBody>
      </p:sp>
    </p:spTree>
    <p:extLst>
      <p:ext uri="{BB962C8B-B14F-4D97-AF65-F5344CB8AC3E}">
        <p14:creationId xmlns:p14="http://schemas.microsoft.com/office/powerpoint/2010/main" val="1279926063"/>
      </p:ext>
    </p:extLst>
  </p:cSld>
  <p:clrMapOvr>
    <a:masterClrMapping/>
  </p:clrMapOvr>
  <mc:AlternateContent xmlns:mc="http://schemas.openxmlformats.org/markup-compatibility/2006" xmlns:p14="http://schemas.microsoft.com/office/powerpoint/2010/main">
    <mc:Choice Requires="p14">
      <p:transition spd="slow" p14:dur="1600" advClick="0" advTm="7000">
        <p14:prism isContent="1" isInverted="1"/>
      </p:transition>
    </mc:Choice>
    <mc:Fallback xmlns="">
      <p:transition spd="slow" advClick="0" advTm="7000">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ntraštė 3"/>
          <p:cNvSpPr>
            <a:spLocks noGrp="1"/>
          </p:cNvSpPr>
          <p:nvPr>
            <p:ph type="title"/>
          </p:nvPr>
        </p:nvSpPr>
        <p:spPr>
          <a:xfrm>
            <a:off x="467544" y="3726160"/>
            <a:ext cx="8229600" cy="1143000"/>
          </a:xfrm>
        </p:spPr>
        <p:txBody>
          <a:bodyPr>
            <a:normAutofit fontScale="90000"/>
          </a:bodyPr>
          <a:lstStyle/>
          <a:p>
            <a:r>
              <a:rPr lang="lt-LT" dirty="0">
                <a:effectLst/>
              </a:rPr>
              <a:t>Mokykla turi būti tautinė, kitaip ji neatlieka savo uždavinių nacionalinės kultūros procese kaip tos kultūros gyva reikšminga dalis</a:t>
            </a:r>
            <a:endParaRPr lang="lt-LT" dirty="0"/>
          </a:p>
        </p:txBody>
      </p:sp>
    </p:spTree>
    <p:extLst>
      <p:ext uri="{BB962C8B-B14F-4D97-AF65-F5344CB8AC3E}">
        <p14:creationId xmlns:p14="http://schemas.microsoft.com/office/powerpoint/2010/main" val="1279926063"/>
      </p:ext>
    </p:extLst>
  </p:cSld>
  <p:clrMapOvr>
    <a:masterClrMapping/>
  </p:clrMapOvr>
  <mc:AlternateContent xmlns:mc="http://schemas.openxmlformats.org/markup-compatibility/2006" xmlns:p14="http://schemas.microsoft.com/office/powerpoint/2010/main">
    <mc:Choice Requires="p14">
      <p:transition spd="slow" p14:dur="1600" advClick="0" advTm="5000">
        <p14:prism isContent="1" isInverted="1"/>
      </p:transition>
    </mc:Choice>
    <mc:Fallback xmlns="">
      <p:transition spd="slow" advClick="0" advTm="5000">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ntraštė 3"/>
          <p:cNvSpPr>
            <a:spLocks noGrp="1"/>
          </p:cNvSpPr>
          <p:nvPr>
            <p:ph type="title"/>
          </p:nvPr>
        </p:nvSpPr>
        <p:spPr>
          <a:xfrm>
            <a:off x="467544" y="5157192"/>
            <a:ext cx="8229600" cy="1143000"/>
          </a:xfrm>
        </p:spPr>
        <p:txBody>
          <a:bodyPr>
            <a:noAutofit/>
          </a:bodyPr>
          <a:lstStyle/>
          <a:p>
            <a:r>
              <a:rPr lang="lt-LT" sz="3200" dirty="0">
                <a:effectLst/>
              </a:rPr>
              <a:t>Mokyklos </a:t>
            </a:r>
            <a:r>
              <a:rPr lang="lt-LT" sz="3200" dirty="0" err="1">
                <a:effectLst/>
              </a:rPr>
              <a:t>nacionalumas</a:t>
            </a:r>
            <a:r>
              <a:rPr lang="lt-LT" sz="3200" dirty="0">
                <a:effectLst/>
              </a:rPr>
              <a:t> – kultūrinis rėmimas tautos visumos suvokimu ir jo ugdymas; žmonijos vertybių diegimas pirmiausia per savosios kultūros vertybes; žmogaus orientavimas į jį patį, savo vertybinio pasaulio sukūrimą, savo asmenybės autonomijos sukūrimą, tačiau ir suvokimą, kad tas žmoniškąsias ir žmonijos vertybes jis gauna, pasiima iš savo tautos, savo aplinkos, jas </a:t>
            </a:r>
            <a:r>
              <a:rPr lang="lt-LT" sz="3200" dirty="0" err="1">
                <a:effectLst/>
              </a:rPr>
              <a:t>interiorizuoja</a:t>
            </a:r>
            <a:r>
              <a:rPr lang="lt-LT" sz="3200" dirty="0">
                <a:effectLst/>
              </a:rPr>
              <a:t> atiduodamas tuo pačiu tautai, kurdamas naujas. Tauta – asmenybė – tauta</a:t>
            </a:r>
            <a:endParaRPr lang="lt-LT" sz="3200" dirty="0"/>
          </a:p>
        </p:txBody>
      </p:sp>
    </p:spTree>
    <p:extLst>
      <p:ext uri="{BB962C8B-B14F-4D97-AF65-F5344CB8AC3E}">
        <p14:creationId xmlns:p14="http://schemas.microsoft.com/office/powerpoint/2010/main" val="1279926063"/>
      </p:ext>
    </p:extLst>
  </p:cSld>
  <p:clrMapOvr>
    <a:masterClrMapping/>
  </p:clrMapOvr>
  <mc:AlternateContent xmlns:mc="http://schemas.openxmlformats.org/markup-compatibility/2006" xmlns:p14="http://schemas.microsoft.com/office/powerpoint/2010/main">
    <mc:Choice Requires="p14">
      <p:transition spd="slow" p14:dur="1600" advClick="0" advTm="6000">
        <p14:prism isContent="1" isInverted="1"/>
      </p:transition>
    </mc:Choice>
    <mc:Fallback xmlns="">
      <p:transition spd="slow" advClick="0" advTm="6000">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ntraštė 3"/>
          <p:cNvSpPr>
            <a:spLocks noGrp="1"/>
          </p:cNvSpPr>
          <p:nvPr>
            <p:ph type="title"/>
          </p:nvPr>
        </p:nvSpPr>
        <p:spPr>
          <a:xfrm>
            <a:off x="467544" y="3501008"/>
            <a:ext cx="8229600" cy="1143000"/>
          </a:xfrm>
        </p:spPr>
        <p:txBody>
          <a:bodyPr>
            <a:normAutofit fontScale="90000"/>
          </a:bodyPr>
          <a:lstStyle/>
          <a:p>
            <a:r>
              <a:rPr lang="lt-LT" dirty="0">
                <a:effectLst/>
              </a:rPr>
              <a:t>Mokytis bendradarbiauti – tai, siekiant bendro tikslo, savęs neprarasti, bet kitą surasti, su kuriuo darbas skalsesnis ir įdomesnis</a:t>
            </a:r>
            <a:endParaRPr lang="lt-LT" dirty="0"/>
          </a:p>
        </p:txBody>
      </p:sp>
    </p:spTree>
    <p:extLst>
      <p:ext uri="{BB962C8B-B14F-4D97-AF65-F5344CB8AC3E}">
        <p14:creationId xmlns:p14="http://schemas.microsoft.com/office/powerpoint/2010/main" val="1279926063"/>
      </p:ext>
    </p:extLst>
  </p:cSld>
  <p:clrMapOvr>
    <a:masterClrMapping/>
  </p:clrMapOvr>
  <mc:AlternateContent xmlns:mc="http://schemas.openxmlformats.org/markup-compatibility/2006" xmlns:p14="http://schemas.microsoft.com/office/powerpoint/2010/main">
    <mc:Choice Requires="p14">
      <p:transition spd="slow" p14:dur="1600" advClick="0" advTm="5000">
        <p14:prism isContent="1" isInverted="1"/>
      </p:transition>
    </mc:Choice>
    <mc:Fallback xmlns="">
      <p:transition spd="slow" advClick="0" advTm="5000">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ntraštė 3"/>
          <p:cNvSpPr>
            <a:spLocks noGrp="1"/>
          </p:cNvSpPr>
          <p:nvPr>
            <p:ph type="title"/>
          </p:nvPr>
        </p:nvSpPr>
        <p:spPr>
          <a:xfrm>
            <a:off x="467544" y="3429000"/>
            <a:ext cx="8229600" cy="1143000"/>
          </a:xfrm>
        </p:spPr>
        <p:txBody>
          <a:bodyPr>
            <a:normAutofit fontScale="90000"/>
          </a:bodyPr>
          <a:lstStyle/>
          <a:p>
            <a:r>
              <a:rPr lang="lt-LT" dirty="0">
                <a:effectLst/>
              </a:rPr>
              <a:t>Visi ugdymo metodai turi būti suderinti su bendraisiais ugdymo tikslais. Dalyko metodai negali šiems siekiams prieštarauti ar su jais prasilenkti</a:t>
            </a:r>
            <a:endParaRPr lang="lt-LT" dirty="0"/>
          </a:p>
        </p:txBody>
      </p:sp>
    </p:spTree>
    <p:extLst>
      <p:ext uri="{BB962C8B-B14F-4D97-AF65-F5344CB8AC3E}">
        <p14:creationId xmlns:p14="http://schemas.microsoft.com/office/powerpoint/2010/main" val="1279926063"/>
      </p:ext>
    </p:extLst>
  </p:cSld>
  <p:clrMapOvr>
    <a:masterClrMapping/>
  </p:clrMapOvr>
  <mc:AlternateContent xmlns:mc="http://schemas.openxmlformats.org/markup-compatibility/2006" xmlns:p14="http://schemas.microsoft.com/office/powerpoint/2010/main">
    <mc:Choice Requires="p14">
      <p:transition spd="slow" p14:dur="1600" advClick="0" advTm="5000">
        <p14:prism isContent="1" isInverted="1"/>
      </p:transition>
    </mc:Choice>
    <mc:Fallback xmlns="">
      <p:transition spd="slow" advClick="0" advTm="5000">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ntraštė 3"/>
          <p:cNvSpPr>
            <a:spLocks noGrp="1"/>
          </p:cNvSpPr>
          <p:nvPr>
            <p:ph type="title"/>
          </p:nvPr>
        </p:nvSpPr>
        <p:spPr>
          <a:xfrm>
            <a:off x="395536" y="4509120"/>
            <a:ext cx="8229600" cy="1143000"/>
          </a:xfrm>
        </p:spPr>
        <p:txBody>
          <a:bodyPr>
            <a:normAutofit fontScale="90000"/>
          </a:bodyPr>
          <a:lstStyle/>
          <a:p>
            <a:r>
              <a:rPr lang="lt-LT" dirty="0">
                <a:effectLst/>
              </a:rPr>
              <a:t>Asmens plėtotė suvokiama kaip integrali visuma (</a:t>
            </a:r>
            <a:r>
              <a:rPr lang="lt-LT" dirty="0" err="1">
                <a:effectLst/>
              </a:rPr>
              <a:t>holistiškai</a:t>
            </a:r>
            <a:r>
              <a:rPr lang="lt-LT" dirty="0">
                <a:effectLst/>
              </a:rPr>
              <a:t>), kurioje esama glaudžios sąveikos tarp psichofizinių galių ir sociokultūrinės kompetencijos; visapusiškas šių galių ir kompetencijų </a:t>
            </a:r>
            <a:r>
              <a:rPr lang="lt-LT" b="1" dirty="0">
                <a:effectLst/>
              </a:rPr>
              <a:t>ugdymas</a:t>
            </a:r>
            <a:r>
              <a:rPr lang="lt-LT" dirty="0">
                <a:effectLst/>
              </a:rPr>
              <a:t> skatinant įvairią ir prasmingą vaiko veiklą teikia </a:t>
            </a:r>
            <a:r>
              <a:rPr lang="lt-LT" b="1" dirty="0">
                <a:effectLst/>
              </a:rPr>
              <a:t>tikimybę</a:t>
            </a:r>
            <a:r>
              <a:rPr lang="lt-LT" dirty="0">
                <a:effectLst/>
              </a:rPr>
              <a:t> vaikui išaugti </a:t>
            </a:r>
            <a:r>
              <a:rPr lang="lt-LT" b="1" dirty="0">
                <a:effectLst/>
              </a:rPr>
              <a:t>žmogumi</a:t>
            </a:r>
            <a:endParaRPr lang="lt-LT" dirty="0"/>
          </a:p>
        </p:txBody>
      </p:sp>
    </p:spTree>
    <p:extLst>
      <p:ext uri="{BB962C8B-B14F-4D97-AF65-F5344CB8AC3E}">
        <p14:creationId xmlns:p14="http://schemas.microsoft.com/office/powerpoint/2010/main" val="1279926063"/>
      </p:ext>
    </p:extLst>
  </p:cSld>
  <p:clrMapOvr>
    <a:masterClrMapping/>
  </p:clrMapOvr>
  <mc:AlternateContent xmlns:mc="http://schemas.openxmlformats.org/markup-compatibility/2006" xmlns:p14="http://schemas.microsoft.com/office/powerpoint/2010/main">
    <mc:Choice Requires="p14">
      <p:transition spd="slow" p14:dur="1600" advClick="0" advTm="6000">
        <p14:prism isContent="1" isInverted="1"/>
      </p:transition>
    </mc:Choice>
    <mc:Fallback xmlns="">
      <p:transition spd="slow" advClick="0" advTm="6000">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ntraštė 3"/>
          <p:cNvSpPr>
            <a:spLocks noGrp="1"/>
          </p:cNvSpPr>
          <p:nvPr>
            <p:ph type="title"/>
          </p:nvPr>
        </p:nvSpPr>
        <p:spPr>
          <a:xfrm>
            <a:off x="467544" y="2852936"/>
            <a:ext cx="8229600" cy="1143000"/>
          </a:xfrm>
        </p:spPr>
        <p:txBody>
          <a:bodyPr>
            <a:noAutofit/>
          </a:bodyPr>
          <a:lstStyle/>
          <a:p>
            <a:r>
              <a:rPr lang="lt-LT" sz="4000" dirty="0">
                <a:effectLst/>
              </a:rPr>
              <a:t>Taip ir sukasi ratas: </a:t>
            </a:r>
            <a:r>
              <a:rPr lang="lt-LT" sz="4000" dirty="0" smtClean="0">
                <a:effectLst/>
              </a:rPr>
              <a:t/>
            </a:r>
            <a:br>
              <a:rPr lang="lt-LT" sz="4000" dirty="0" smtClean="0">
                <a:effectLst/>
              </a:rPr>
            </a:br>
            <a:r>
              <a:rPr lang="lt-LT" sz="4000" dirty="0" smtClean="0">
                <a:effectLst/>
              </a:rPr>
              <a:t>kultūra </a:t>
            </a:r>
            <a:r>
              <a:rPr lang="lt-LT" sz="4000" dirty="0">
                <a:effectLst/>
              </a:rPr>
              <a:t>– žmogus – kultūra</a:t>
            </a:r>
            <a:endParaRPr lang="lt-LT" sz="4000" dirty="0"/>
          </a:p>
        </p:txBody>
      </p:sp>
    </p:spTree>
    <p:extLst>
      <p:ext uri="{BB962C8B-B14F-4D97-AF65-F5344CB8AC3E}">
        <p14:creationId xmlns:p14="http://schemas.microsoft.com/office/powerpoint/2010/main" val="3125661968"/>
      </p:ext>
    </p:extLst>
  </p:cSld>
  <p:clrMapOvr>
    <a:masterClrMapping/>
  </p:clrMapOvr>
  <mc:AlternateContent xmlns:mc="http://schemas.openxmlformats.org/markup-compatibility/2006" xmlns:p14="http://schemas.microsoft.com/office/powerpoint/2010/main">
    <mc:Choice Requires="p14">
      <p:transition spd="slow" p14:dur="1600" advClick="0" advTm="5000">
        <p14:prism isContent="1" isInverted="1"/>
      </p:transition>
    </mc:Choice>
    <mc:Fallback xmlns="">
      <p:transition spd="slow" advClick="0" advTm="5000">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ntraštė 3"/>
          <p:cNvSpPr>
            <a:spLocks noGrp="1"/>
          </p:cNvSpPr>
          <p:nvPr>
            <p:ph type="title"/>
          </p:nvPr>
        </p:nvSpPr>
        <p:spPr>
          <a:xfrm>
            <a:off x="467544" y="3726160"/>
            <a:ext cx="8229600" cy="1143000"/>
          </a:xfrm>
        </p:spPr>
        <p:txBody>
          <a:bodyPr>
            <a:normAutofit fontScale="90000"/>
          </a:bodyPr>
          <a:lstStyle/>
          <a:p>
            <a:r>
              <a:rPr lang="lt-LT" dirty="0">
                <a:effectLst/>
              </a:rPr>
              <a:t>Siekiame išsiugdyti visuomenę, gebančią save reflektuoti, konstruktyviai mąstyti ir veikti. Susidarydami ugdymo būdų komplektus, šia vizija turėtume remtis kaip viena iš pagrindinių integruojančių ašių</a:t>
            </a:r>
            <a:endParaRPr lang="lt-LT" dirty="0"/>
          </a:p>
        </p:txBody>
      </p:sp>
    </p:spTree>
    <p:extLst>
      <p:ext uri="{BB962C8B-B14F-4D97-AF65-F5344CB8AC3E}">
        <p14:creationId xmlns:p14="http://schemas.microsoft.com/office/powerpoint/2010/main" val="1279926063"/>
      </p:ext>
    </p:extLst>
  </p:cSld>
  <p:clrMapOvr>
    <a:masterClrMapping/>
  </p:clrMapOvr>
  <mc:AlternateContent xmlns:mc="http://schemas.openxmlformats.org/markup-compatibility/2006" xmlns:p14="http://schemas.microsoft.com/office/powerpoint/2010/main">
    <mc:Choice Requires="p14">
      <p:transition spd="slow" p14:dur="1600" advClick="0" advTm="5000">
        <p14:prism isContent="1" isInverted="1"/>
      </p:transition>
    </mc:Choice>
    <mc:Fallback xmlns="">
      <p:transition spd="slow" advClick="0" advTm="5000">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ntraštė 3"/>
          <p:cNvSpPr>
            <a:spLocks noGrp="1"/>
          </p:cNvSpPr>
          <p:nvPr>
            <p:ph type="title"/>
          </p:nvPr>
        </p:nvSpPr>
        <p:spPr>
          <a:xfrm>
            <a:off x="467544" y="3726160"/>
            <a:ext cx="8229600" cy="1143000"/>
          </a:xfrm>
        </p:spPr>
        <p:txBody>
          <a:bodyPr>
            <a:normAutofit fontScale="90000"/>
          </a:bodyPr>
          <a:lstStyle/>
          <a:p>
            <a:r>
              <a:rPr lang="lt-LT" dirty="0">
                <a:effectLst/>
              </a:rPr>
              <a:t>Ugdymo metodai ir ugdymo turinys sudaro nedaloma visumą. Mokykloje vykstanti ugdymo turinio kaita ragina nuolat persvarstyti turinio ir metodų sąveiką</a:t>
            </a:r>
            <a:endParaRPr lang="lt-LT" dirty="0"/>
          </a:p>
        </p:txBody>
      </p:sp>
    </p:spTree>
    <p:extLst>
      <p:ext uri="{BB962C8B-B14F-4D97-AF65-F5344CB8AC3E}">
        <p14:creationId xmlns:p14="http://schemas.microsoft.com/office/powerpoint/2010/main" val="1279926063"/>
      </p:ext>
    </p:extLst>
  </p:cSld>
  <p:clrMapOvr>
    <a:masterClrMapping/>
  </p:clrMapOvr>
  <mc:AlternateContent xmlns:mc="http://schemas.openxmlformats.org/markup-compatibility/2006" xmlns:p14="http://schemas.microsoft.com/office/powerpoint/2010/main">
    <mc:Choice Requires="p14">
      <p:transition spd="slow" p14:dur="1600" advClick="0" advTm="5000">
        <p14:prism isContent="1" isInverted="1"/>
      </p:transition>
    </mc:Choice>
    <mc:Fallback xmlns="">
      <p:transition spd="slow" advClick="0" advTm="5000">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ntraštė 3"/>
          <p:cNvSpPr>
            <a:spLocks noGrp="1"/>
          </p:cNvSpPr>
          <p:nvPr>
            <p:ph type="title"/>
          </p:nvPr>
        </p:nvSpPr>
        <p:spPr>
          <a:xfrm>
            <a:off x="467544" y="3212976"/>
            <a:ext cx="8229600" cy="1143000"/>
          </a:xfrm>
        </p:spPr>
        <p:txBody>
          <a:bodyPr>
            <a:normAutofit fontScale="90000"/>
          </a:bodyPr>
          <a:lstStyle/>
          <a:p>
            <a:r>
              <a:rPr lang="lt-LT" dirty="0">
                <a:effectLst/>
              </a:rPr>
              <a:t>Žmoniškumo ir tautos idėjos yra mūsų dvasinės gyvybės laidas</a:t>
            </a:r>
            <a:endParaRPr lang="lt-LT" dirty="0"/>
          </a:p>
        </p:txBody>
      </p:sp>
    </p:spTree>
    <p:extLst>
      <p:ext uri="{BB962C8B-B14F-4D97-AF65-F5344CB8AC3E}">
        <p14:creationId xmlns:p14="http://schemas.microsoft.com/office/powerpoint/2010/main" val="1279926063"/>
      </p:ext>
    </p:extLst>
  </p:cSld>
  <p:clrMapOvr>
    <a:masterClrMapping/>
  </p:clrMapOvr>
  <mc:AlternateContent xmlns:mc="http://schemas.openxmlformats.org/markup-compatibility/2006" xmlns:p14="http://schemas.microsoft.com/office/powerpoint/2010/main">
    <mc:Choice Requires="p14">
      <p:transition spd="slow" p14:dur="1600" advClick="0" advTm="5000">
        <p14:prism isContent="1" isInverted="1"/>
      </p:transition>
    </mc:Choice>
    <mc:Fallback xmlns="">
      <p:transition spd="slow" advClick="0" advTm="5000">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ntraštė 3"/>
          <p:cNvSpPr>
            <a:spLocks noGrp="1"/>
          </p:cNvSpPr>
          <p:nvPr>
            <p:ph type="title"/>
          </p:nvPr>
        </p:nvSpPr>
        <p:spPr>
          <a:xfrm>
            <a:off x="395536" y="4077072"/>
            <a:ext cx="8229600" cy="1143000"/>
          </a:xfrm>
        </p:spPr>
        <p:txBody>
          <a:bodyPr>
            <a:normAutofit fontScale="90000"/>
          </a:bodyPr>
          <a:lstStyle/>
          <a:p>
            <a:r>
              <a:rPr lang="lt-LT" dirty="0">
                <a:effectLst/>
              </a:rPr>
              <a:t>Reikia didelio darbo norint atkurti ir sukurti šioms dienoms tinkamą žmogų. Visi neabejojame, kad mūsų ateities švietimo sistema turi būti paremta giliais doroviniais pagrindais, kurie buvo išvyti, vertybine orientacija</a:t>
            </a:r>
            <a:endParaRPr lang="lt-LT" dirty="0"/>
          </a:p>
        </p:txBody>
      </p:sp>
    </p:spTree>
    <p:extLst>
      <p:ext uri="{BB962C8B-B14F-4D97-AF65-F5344CB8AC3E}">
        <p14:creationId xmlns:p14="http://schemas.microsoft.com/office/powerpoint/2010/main" val="1279926063"/>
      </p:ext>
    </p:extLst>
  </p:cSld>
  <p:clrMapOvr>
    <a:masterClrMapping/>
  </p:clrMapOvr>
  <mc:AlternateContent xmlns:mc="http://schemas.openxmlformats.org/markup-compatibility/2006" xmlns:p14="http://schemas.microsoft.com/office/powerpoint/2010/main">
    <mc:Choice Requires="p14">
      <p:transition spd="slow" p14:dur="1600" advClick="0" advTm="5000">
        <p14:prism isContent="1" isInverted="1"/>
      </p:transition>
    </mc:Choice>
    <mc:Fallback xmlns="">
      <p:transition spd="slow" advClick="0" advTm="5000">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ntraštė 3"/>
          <p:cNvSpPr>
            <a:spLocks noGrp="1"/>
          </p:cNvSpPr>
          <p:nvPr>
            <p:ph type="title"/>
          </p:nvPr>
        </p:nvSpPr>
        <p:spPr>
          <a:xfrm>
            <a:off x="395536" y="4077072"/>
            <a:ext cx="8229600" cy="1143000"/>
          </a:xfrm>
        </p:spPr>
        <p:txBody>
          <a:bodyPr>
            <a:normAutofit fontScale="90000"/>
          </a:bodyPr>
          <a:lstStyle/>
          <a:p>
            <a:r>
              <a:rPr lang="lt-LT" dirty="0">
                <a:effectLst/>
              </a:rPr>
              <a:t>Švietimo sistemos gilus nacionalinis turinys anaiptol negali būti uždaras, izoliavęsis nuo kitų kultūrų, negali prarasti kontaktų nei su savąja kultūra, nei savojo santykio su kitų kraštų kultūros reiškiniais bei vertybėmis</a:t>
            </a:r>
            <a:endParaRPr lang="lt-LT" dirty="0"/>
          </a:p>
        </p:txBody>
      </p:sp>
    </p:spTree>
    <p:extLst>
      <p:ext uri="{BB962C8B-B14F-4D97-AF65-F5344CB8AC3E}">
        <p14:creationId xmlns:p14="http://schemas.microsoft.com/office/powerpoint/2010/main" val="1279926063"/>
      </p:ext>
    </p:extLst>
  </p:cSld>
  <p:clrMapOvr>
    <a:masterClrMapping/>
  </p:clrMapOvr>
  <mc:AlternateContent xmlns:mc="http://schemas.openxmlformats.org/markup-compatibility/2006" xmlns:p14="http://schemas.microsoft.com/office/powerpoint/2010/main">
    <mc:Choice Requires="p14">
      <p:transition spd="slow" p14:dur="1600" advClick="0" advTm="5000">
        <p14:prism isContent="1" isInverted="1"/>
      </p:transition>
    </mc:Choice>
    <mc:Fallback xmlns="">
      <p:transition spd="slow" advClick="0" advTm="5000">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ntraštė 3"/>
          <p:cNvSpPr>
            <a:spLocks noGrp="1"/>
          </p:cNvSpPr>
          <p:nvPr>
            <p:ph type="title"/>
          </p:nvPr>
        </p:nvSpPr>
        <p:spPr>
          <a:xfrm>
            <a:off x="467544" y="3429000"/>
            <a:ext cx="8229600" cy="1143000"/>
          </a:xfrm>
        </p:spPr>
        <p:txBody>
          <a:bodyPr>
            <a:normAutofit fontScale="90000"/>
          </a:bodyPr>
          <a:lstStyle/>
          <a:p>
            <a:r>
              <a:rPr lang="lt-LT" dirty="0">
                <a:effectLst/>
              </a:rPr>
              <a:t>Kiekvienas laikas turi savo šviesiąsias prasmes. Kai įsižiūri, iš kartos į kartą, iš šimtmečio į šimtmetį jas jungia tęstinumas. Didelis menas jį suvokti…</a:t>
            </a:r>
            <a:endParaRPr lang="lt-LT" dirty="0"/>
          </a:p>
        </p:txBody>
      </p:sp>
    </p:spTree>
    <p:extLst>
      <p:ext uri="{BB962C8B-B14F-4D97-AF65-F5344CB8AC3E}">
        <p14:creationId xmlns:p14="http://schemas.microsoft.com/office/powerpoint/2010/main" val="1279926063"/>
      </p:ext>
    </p:extLst>
  </p:cSld>
  <p:clrMapOvr>
    <a:masterClrMapping/>
  </p:clrMapOvr>
  <mc:AlternateContent xmlns:mc="http://schemas.openxmlformats.org/markup-compatibility/2006" xmlns:p14="http://schemas.microsoft.com/office/powerpoint/2010/main">
    <mc:Choice Requires="p14">
      <p:transition spd="slow" p14:dur="1600" advClick="0" advTm="5000">
        <p14:prism isContent="1" isInverted="1"/>
      </p:transition>
    </mc:Choice>
    <mc:Fallback xmlns="">
      <p:transition spd="slow" advClick="0" advTm="5000">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ntraštė 3"/>
          <p:cNvSpPr>
            <a:spLocks noGrp="1"/>
          </p:cNvSpPr>
          <p:nvPr>
            <p:ph type="title"/>
          </p:nvPr>
        </p:nvSpPr>
        <p:spPr>
          <a:xfrm>
            <a:off x="467544" y="2852936"/>
            <a:ext cx="8229600" cy="1143000"/>
          </a:xfrm>
        </p:spPr>
        <p:txBody>
          <a:bodyPr>
            <a:noAutofit/>
          </a:bodyPr>
          <a:lstStyle/>
          <a:p>
            <a:r>
              <a:rPr lang="lt-LT" sz="4000" dirty="0">
                <a:effectLst/>
              </a:rPr>
              <a:t>Ugdymas neišvengiamai įduoda žmogui įrankius susivokti savajame ir išorės kultūros pasauliuose</a:t>
            </a:r>
            <a:endParaRPr lang="lt-LT" sz="4000" dirty="0"/>
          </a:p>
        </p:txBody>
      </p:sp>
    </p:spTree>
    <p:extLst>
      <p:ext uri="{BB962C8B-B14F-4D97-AF65-F5344CB8AC3E}">
        <p14:creationId xmlns:p14="http://schemas.microsoft.com/office/powerpoint/2010/main" val="1609225418"/>
      </p:ext>
    </p:extLst>
  </p:cSld>
  <p:clrMapOvr>
    <a:masterClrMapping/>
  </p:clrMapOvr>
  <mc:AlternateContent xmlns:mc="http://schemas.openxmlformats.org/markup-compatibility/2006" xmlns:p14="http://schemas.microsoft.com/office/powerpoint/2010/main">
    <mc:Choice Requires="p14">
      <p:transition spd="slow" p14:dur="1600" advClick="0" advTm="5000">
        <p14:prism isContent="1" isInverted="1"/>
      </p:transition>
    </mc:Choice>
    <mc:Fallback xmlns="">
      <p:transition spd="slow" advClick="0" advTm="5000">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ntraštė 3"/>
          <p:cNvSpPr>
            <a:spLocks noGrp="1"/>
          </p:cNvSpPr>
          <p:nvPr>
            <p:ph type="title"/>
          </p:nvPr>
        </p:nvSpPr>
        <p:spPr>
          <a:xfrm>
            <a:off x="467544" y="3726160"/>
            <a:ext cx="8229600" cy="1143000"/>
          </a:xfrm>
        </p:spPr>
        <p:txBody>
          <a:bodyPr>
            <a:noAutofit/>
          </a:bodyPr>
          <a:lstStyle/>
          <a:p>
            <a:r>
              <a:rPr lang="lt-LT" sz="4000" dirty="0"/>
              <a:t>Pagrindinis vertinimo tikslas – stimuliuoti žmogaus pažinimo ir savirealizacijos poreikį, o ne slopinti keliant nepasitikėjimą savimi ir savo jėgomis</a:t>
            </a:r>
          </a:p>
        </p:txBody>
      </p:sp>
    </p:spTree>
    <p:extLst>
      <p:ext uri="{BB962C8B-B14F-4D97-AF65-F5344CB8AC3E}">
        <p14:creationId xmlns:p14="http://schemas.microsoft.com/office/powerpoint/2010/main" val="1811558763"/>
      </p:ext>
    </p:extLst>
  </p:cSld>
  <p:clrMapOvr>
    <a:masterClrMapping/>
  </p:clrMapOvr>
  <mc:AlternateContent xmlns:mc="http://schemas.openxmlformats.org/markup-compatibility/2006" xmlns:p14="http://schemas.microsoft.com/office/powerpoint/2010/main">
    <mc:Choice Requires="p14">
      <p:transition spd="slow" p14:dur="1600" advClick="0" advTm="5000">
        <p14:prism isContent="1" isInverted="1"/>
      </p:transition>
    </mc:Choice>
    <mc:Fallback xmlns="">
      <p:transition spd="slow" advClick="0" advTm="5000">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ntraštė 3"/>
          <p:cNvSpPr>
            <a:spLocks noGrp="1"/>
          </p:cNvSpPr>
          <p:nvPr>
            <p:ph type="title"/>
          </p:nvPr>
        </p:nvSpPr>
        <p:spPr>
          <a:xfrm>
            <a:off x="467544" y="3726160"/>
            <a:ext cx="8229600" cy="1143000"/>
          </a:xfrm>
        </p:spPr>
        <p:txBody>
          <a:bodyPr>
            <a:noAutofit/>
          </a:bodyPr>
          <a:lstStyle/>
          <a:p>
            <a:r>
              <a:rPr lang="lt-LT" sz="4000" dirty="0">
                <a:effectLst/>
              </a:rPr>
              <a:t>Vienas iš pedagoginio talento bruožų – mokėti padėti jaunajai kartai susiformuoti įgūdžius imtis vis truputį pranokstančių savo gebėjimus uždavinių ir ryžtą juos atlikti</a:t>
            </a:r>
            <a:endParaRPr lang="lt-LT" sz="4000" dirty="0"/>
          </a:p>
        </p:txBody>
      </p:sp>
    </p:spTree>
    <p:extLst>
      <p:ext uri="{BB962C8B-B14F-4D97-AF65-F5344CB8AC3E}">
        <p14:creationId xmlns:p14="http://schemas.microsoft.com/office/powerpoint/2010/main" val="1904349746"/>
      </p:ext>
    </p:extLst>
  </p:cSld>
  <p:clrMapOvr>
    <a:masterClrMapping/>
  </p:clrMapOvr>
  <mc:AlternateContent xmlns:mc="http://schemas.openxmlformats.org/markup-compatibility/2006" xmlns:p14="http://schemas.microsoft.com/office/powerpoint/2010/main">
    <mc:Choice Requires="p14">
      <p:transition spd="slow" p14:dur="1600" advClick="0" advTm="5000">
        <p14:prism isContent="1" isInverted="1"/>
      </p:transition>
    </mc:Choice>
    <mc:Fallback xmlns="">
      <p:transition spd="slow" advClick="0" advTm="5000">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ntraštė 3"/>
          <p:cNvSpPr>
            <a:spLocks noGrp="1"/>
          </p:cNvSpPr>
          <p:nvPr>
            <p:ph type="title"/>
          </p:nvPr>
        </p:nvSpPr>
        <p:spPr>
          <a:xfrm>
            <a:off x="467544" y="3726160"/>
            <a:ext cx="8229600" cy="1143000"/>
          </a:xfrm>
        </p:spPr>
        <p:txBody>
          <a:bodyPr>
            <a:noAutofit/>
          </a:bodyPr>
          <a:lstStyle/>
          <a:p>
            <a:r>
              <a:rPr lang="lt-LT" sz="4000" dirty="0">
                <a:effectLst/>
              </a:rPr>
              <a:t>Tikrąja vertybe žmogus tampa tada, kada saviugdą kreipia į gyvenimą, pasaulį, o paskui grįžta vėl į save, pakylėtu lygmeniu... Tai gali būti nusakoma kaip išmintis, siekimas</a:t>
            </a:r>
            <a:endParaRPr lang="lt-LT" sz="4000" dirty="0"/>
          </a:p>
        </p:txBody>
      </p:sp>
    </p:spTree>
    <p:extLst>
      <p:ext uri="{BB962C8B-B14F-4D97-AF65-F5344CB8AC3E}">
        <p14:creationId xmlns:p14="http://schemas.microsoft.com/office/powerpoint/2010/main" val="1279926063"/>
      </p:ext>
    </p:extLst>
  </p:cSld>
  <p:clrMapOvr>
    <a:masterClrMapping/>
  </p:clrMapOvr>
  <mc:AlternateContent xmlns:mc="http://schemas.openxmlformats.org/markup-compatibility/2006" xmlns:p14="http://schemas.microsoft.com/office/powerpoint/2010/main">
    <mc:Choice Requires="p14">
      <p:transition spd="slow" p14:dur="1600" advClick="0" advTm="5000">
        <p14:prism isContent="1" isInverted="1"/>
      </p:transition>
    </mc:Choice>
    <mc:Fallback xmlns="">
      <p:transition spd="slow" advClick="0" advTm="5000">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ntraštė 3"/>
          <p:cNvSpPr>
            <a:spLocks noGrp="1"/>
          </p:cNvSpPr>
          <p:nvPr>
            <p:ph type="title"/>
          </p:nvPr>
        </p:nvSpPr>
        <p:spPr>
          <a:xfrm>
            <a:off x="467544" y="3726160"/>
            <a:ext cx="8229600" cy="1143000"/>
          </a:xfrm>
        </p:spPr>
        <p:txBody>
          <a:bodyPr>
            <a:noAutofit/>
          </a:bodyPr>
          <a:lstStyle/>
          <a:p>
            <a:r>
              <a:rPr lang="lt-LT" sz="4000" dirty="0">
                <a:effectLst/>
              </a:rPr>
              <a:t>Visų pirma mokykla turi tapti ne objektu, kurį tvarko kas nors iš šalies, o subjektu – veikėju, turinčiu savo veidą, tradicijas, tempus</a:t>
            </a:r>
            <a:endParaRPr lang="lt-LT" sz="4000" dirty="0"/>
          </a:p>
        </p:txBody>
      </p:sp>
    </p:spTree>
    <p:extLst>
      <p:ext uri="{BB962C8B-B14F-4D97-AF65-F5344CB8AC3E}">
        <p14:creationId xmlns:p14="http://schemas.microsoft.com/office/powerpoint/2010/main" val="1279926063"/>
      </p:ext>
    </p:extLst>
  </p:cSld>
  <p:clrMapOvr>
    <a:masterClrMapping/>
  </p:clrMapOvr>
  <mc:AlternateContent xmlns:mc="http://schemas.openxmlformats.org/markup-compatibility/2006" xmlns:p14="http://schemas.microsoft.com/office/powerpoint/2010/main">
    <mc:Choice Requires="p14">
      <p:transition spd="slow" p14:dur="1600" advClick="0" advTm="5000">
        <p14:prism isContent="1" isInverted="1"/>
      </p:transition>
    </mc:Choice>
    <mc:Fallback xmlns="">
      <p:transition spd="slow" advClick="0" advTm="5000">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ntraštė 3"/>
          <p:cNvSpPr>
            <a:spLocks noGrp="1"/>
          </p:cNvSpPr>
          <p:nvPr>
            <p:ph type="title"/>
          </p:nvPr>
        </p:nvSpPr>
        <p:spPr>
          <a:xfrm>
            <a:off x="323528" y="4509120"/>
            <a:ext cx="8229600" cy="1143000"/>
          </a:xfrm>
        </p:spPr>
        <p:txBody>
          <a:bodyPr>
            <a:noAutofit/>
          </a:bodyPr>
          <a:lstStyle/>
          <a:p>
            <a:r>
              <a:rPr lang="lt-LT" sz="4000" dirty="0">
                <a:effectLst/>
              </a:rPr>
              <a:t>Ateities mokykla turi padėti mokiniams įgyti bendrųjų gebėjimų, įgalinčių nuolat mokytis pažinti ir suprasti, mokytis atsakingai veikti ir kurti, mokytis gyventi kartu – bendrauti ir bendradarbiauti, mokytis prasmingai būti</a:t>
            </a:r>
            <a:endParaRPr lang="lt-LT" sz="4000" dirty="0"/>
          </a:p>
        </p:txBody>
      </p:sp>
    </p:spTree>
    <p:extLst>
      <p:ext uri="{BB962C8B-B14F-4D97-AF65-F5344CB8AC3E}">
        <p14:creationId xmlns:p14="http://schemas.microsoft.com/office/powerpoint/2010/main" val="1279926063"/>
      </p:ext>
    </p:extLst>
  </p:cSld>
  <p:clrMapOvr>
    <a:masterClrMapping/>
  </p:clrMapOvr>
  <mc:AlternateContent xmlns:mc="http://schemas.openxmlformats.org/markup-compatibility/2006" xmlns:p14="http://schemas.microsoft.com/office/powerpoint/2010/main">
    <mc:Choice Requires="p14">
      <p:transition spd="slow" p14:dur="1600" advClick="0" advTm="6000">
        <p14:prism isContent="1" isInverted="1"/>
      </p:transition>
    </mc:Choice>
    <mc:Fallback xmlns="">
      <p:transition spd="slow" advClick="0" advTm="6000">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opierius">
  <a:themeElements>
    <a:clrScheme name="Popierius">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opierius">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opierius">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59</TotalTime>
  <Words>1035</Words>
  <Application>Microsoft Office PowerPoint</Application>
  <PresentationFormat>Demonstracija ekrane (4:3)</PresentationFormat>
  <Paragraphs>38</Paragraphs>
  <Slides>35</Slides>
  <Notes>0</Notes>
  <HiddenSlides>0</HiddenSlides>
  <MMClips>0</MMClips>
  <ScaleCrop>false</ScaleCrop>
  <HeadingPairs>
    <vt:vector size="4" baseType="variant">
      <vt:variant>
        <vt:lpstr>Tema</vt:lpstr>
      </vt:variant>
      <vt:variant>
        <vt:i4>1</vt:i4>
      </vt:variant>
      <vt:variant>
        <vt:lpstr>Skaidrių pavadinimai</vt:lpstr>
      </vt:variant>
      <vt:variant>
        <vt:i4>35</vt:i4>
      </vt:variant>
    </vt:vector>
  </HeadingPairs>
  <TitlesOfParts>
    <vt:vector size="36" baseType="lpstr">
      <vt:lpstr>Popierius</vt:lpstr>
      <vt:lpstr>PowerPoint pristatymas</vt:lpstr>
      <vt:lpstr>Ugdyti – reiškia perduoti kultūrą ir parengti žmogų, kad jis galėtų kūrybiškai joje dalyvauti – ne tik tinkamai vartoti kultūros gėrybes, bet ir gausinti jas</vt:lpstr>
      <vt:lpstr>Taip ir sukasi ratas:  kultūra – žmogus – kultūra</vt:lpstr>
      <vt:lpstr>Ugdymas neišvengiamai įduoda žmogui įrankius susivokti savajame ir išorės kultūros pasauliuose</vt:lpstr>
      <vt:lpstr>Pagrindinis vertinimo tikslas – stimuliuoti žmogaus pažinimo ir savirealizacijos poreikį, o ne slopinti keliant nepasitikėjimą savimi ir savo jėgomis</vt:lpstr>
      <vt:lpstr>Vienas iš pedagoginio talento bruožų – mokėti padėti jaunajai kartai susiformuoti įgūdžius imtis vis truputį pranokstančių savo gebėjimus uždavinių ir ryžtą juos atlikti</vt:lpstr>
      <vt:lpstr>Tikrąja vertybe žmogus tampa tada, kada saviugdą kreipia į gyvenimą, pasaulį, o paskui grįžta vėl į save, pakylėtu lygmeniu... Tai gali būti nusakoma kaip išmintis, siekimas</vt:lpstr>
      <vt:lpstr>Visų pirma mokykla turi tapti ne objektu, kurį tvarko kas nors iš šalies, o subjektu – veikėju, turinčiu savo veidą, tradicijas, tempus</vt:lpstr>
      <vt:lpstr>Ateities mokykla turi padėti mokiniams įgyti bendrųjų gebėjimų, įgalinčių nuolat mokytis pažinti ir suprasti, mokytis atsakingai veikti ir kurti, mokytis gyventi kartu – bendrauti ir bendradarbiauti, mokytis prasmingai būti</vt:lpstr>
      <vt:lpstr>Asmens ugdymą derėtų nuosekliau sieti su visuomenės vizija: auginame žmogų, gebantį kartu su kitais kurti pliuralistinę, bet solidarią, susikalbančią demokratinę visuomenę ir joje oriai, atsakingai gyventi</vt:lpstr>
      <vt:lpstr>Vaikas pradeda savo pažintį su aplinka pirmiausia tėvų akimis, paskui pro savo trobos langą. Toliau jo kelias turi vesti prie plačiai atvertų į pasaulį  tautos kultūros langų...</vt:lpstr>
      <vt:lpstr>Jau mokykloje mokiniai turėtų perprasti svarbią šiuolaikinių mokslų metodologinę nuostatą: tyrinėtojas yra nebe aprašomo pasaulio išorėje, bet jo viduje; jis pats tampa tyrinėjamos tikrovės dalimi. Pasaulio pažinimas nebeįmanomas be tyrinėtojo, stebėtojo savižinos.</vt:lpstr>
      <vt:lpstr>Mokyklos bendruomenė privalėtų ieškoti tokių ugdymo būdų, kurie padėtų naująsias technologijas ir vis gausėjančius naujus, dažnai prieštaringus ugdymo turinio šaltinius susieti su bendraisiais asmens ugdymo tikslais</vt:lpstr>
      <vt:lpstr>...ar mažiukas, ar didelis privalo mokykloje pasijusti ir fiziškai, ir dvasiškai esąs namie...</vt:lpstr>
      <vt:lpstr>Mokykla visų pirma turi kurtis savo naują dorovinį mikroklimatą, kuriame galėtų tarpti tiesa ir tiesos, santūrumas ir susitelkimas; kad mokytųsi visi – maži ir dideli – išgirsti ir suprasti vienas kitą, o svarbiausia, kad mokytųsi visur įžiūrėti gėrį</vt:lpstr>
      <vt:lpstr>Mokyklai, visų pirma mokytojui, būtina įveikti susmulkintą, atsiribojantį savo dalyko supratimą, pasipildyti kultūros istorijos, dorovės, politinių žinių, plėsti mąstymo horizontą – tada tik galės mokytojas padėti mokiniui įeiti į platų mūsų tautos kultūros vieškelį ir rasti savo vietą</vt:lpstr>
      <vt:lpstr>Demokratija neįmanoma ir be komunikacinių visų lygių sugebėjimų – mokykla turi sudaryti sąlygas išmokti bendrauti ir bendradarbiauti. Šiandien pasaulis ypač pabrėžia bendradarbiavimą, nes bendradarbiavimo mokymas bei ugdymas seniai pasaulio, Europos mokyklų faktas</vt:lpstr>
      <vt:lpstr>Mokytojas turi mokykloje turėti tiek pedagoginio takto, kad galėtų taip pat objektyviai išdėstyti ir kitą nuomonę</vt:lpstr>
      <vt:lpstr>Psichologinis – pedagoginis aspektas yra raktas siekiant visų ugdymo tikslų, o juk visiems norėtųsi rasti tokius kelius į augantį žmogų, kad jo kultūra, jo žmogiškoji esmė formuotųsi ne kaip paviršiuje susidariusi, lengvai nukrapštoma luobelė, bet kaip kietas, tvirtas branduolys</vt:lpstr>
      <vt:lpstr>Ugdymo santykį su kultūros procesu galima vertinti ir nusakyti įvairiai. Tai pareina nuo mūsų pačių požiūrio į abiejų sričių, ugdymo ir kultūros, raidą, į prigimties ir kultūros ryšį. Šie klausimai yra mūsų dienų problemos</vt:lpstr>
      <vt:lpstr>Ugdyti reiškia daryti, kad kas augtų, ūgėtų, eitų aukštyn</vt:lpstr>
      <vt:lpstr>Mažos tautos išlikimo ir pilnutinio prasiskleidimo bei gyvenimo sąlygos: ugdyti kiekvieną savo narį, kad jis būtų subrendęs kaip asmuo ir kaip tautos bendrijos narys. Turi būti sukurta aukšto visuomeninio ir kultūrinio lygio visuomenė, kuri gebėtų pati reguliuoti savo pačios sutelktinius ir paskirų individų veiksmus bei elgesį</vt:lpstr>
      <vt:lpstr>Mums reikia visose mokslo ir gyvenimo srityse surasti savo požiūrį, savo santykį ir tuo būdu pamažu įeiti į pasaulinės kultūros ne tik vartotojų, bet ir kūrėjų gretas</vt:lpstr>
      <vt:lpstr>Pradėsime jau nuo darželio ugdyti sąžiningumą, darbštumą bei pareigingumą. Tai reiškia: iš vaiko reikalaujame tiek, kiek jis nesunkiai pajėgia, bet turi atlikti taip, kaip jis geriausiai geba. Mokykloje tai reiškia, kad tuoj pat reikia peržiūrėti programas, nusistatyti kiekvieno dalyko maksimumą bei minimumą ir taikyti juos individualiai. Bet lygiai tokį pat matą mokytojas taiko ir sau pačiam: ką daro, tą daro sąžiningai</vt:lpstr>
      <vt:lpstr>Mokykla turi būti tautinė, kitaip ji neatlieka savo uždavinių nacionalinės kultūros procese kaip tos kultūros gyva reikšminga dalis</vt:lpstr>
      <vt:lpstr>Mokyklos nacionalumas – kultūrinis rėmimas tautos visumos suvokimu ir jo ugdymas; žmonijos vertybių diegimas pirmiausia per savosios kultūros vertybes; žmogaus orientavimas į jį patį, savo vertybinio pasaulio sukūrimą, savo asmenybės autonomijos sukūrimą, tačiau ir suvokimą, kad tas žmoniškąsias ir žmonijos vertybes jis gauna, pasiima iš savo tautos, savo aplinkos, jas interiorizuoja atiduodamas tuo pačiu tautai, kurdamas naujas. Tauta – asmenybė – tauta</vt:lpstr>
      <vt:lpstr>Mokytis bendradarbiauti – tai, siekiant bendro tikslo, savęs neprarasti, bet kitą surasti, su kuriuo darbas skalsesnis ir įdomesnis</vt:lpstr>
      <vt:lpstr>Visi ugdymo metodai turi būti suderinti su bendraisiais ugdymo tikslais. Dalyko metodai negali šiems siekiams prieštarauti ar su jais prasilenkti</vt:lpstr>
      <vt:lpstr>Asmens plėtotė suvokiama kaip integrali visuma (holistiškai), kurioje esama glaudžios sąveikos tarp psichofizinių galių ir sociokultūrinės kompetencijos; visapusiškas šių galių ir kompetencijų ugdymas skatinant įvairią ir prasmingą vaiko veiklą teikia tikimybę vaikui išaugti žmogumi</vt:lpstr>
      <vt:lpstr>Siekiame išsiugdyti visuomenę, gebančią save reflektuoti, konstruktyviai mąstyti ir veikti. Susidarydami ugdymo būdų komplektus, šia vizija turėtume remtis kaip viena iš pagrindinių integruojančių ašių</vt:lpstr>
      <vt:lpstr>Ugdymo metodai ir ugdymo turinys sudaro nedaloma visumą. Mokykloje vykstanti ugdymo turinio kaita ragina nuolat persvarstyti turinio ir metodų sąveiką</vt:lpstr>
      <vt:lpstr>Žmoniškumo ir tautos idėjos yra mūsų dvasinės gyvybės laidas</vt:lpstr>
      <vt:lpstr>Reikia didelio darbo norint atkurti ir sukurti šioms dienoms tinkamą žmogų. Visi neabejojame, kad mūsų ateities švietimo sistema turi būti paremta giliais doroviniais pagrindais, kurie buvo išvyti, vertybine orientacija</vt:lpstr>
      <vt:lpstr>Švietimo sistemos gilus nacionalinis turinys anaiptol negali būti uždaras, izoliavęsis nuo kitų kultūrų, negali prarasti kontaktų nei su savąja kultūra, nei savojo santykio su kitų kraštų kultūros reiškiniais bei vertybėmis</vt:lpstr>
      <vt:lpstr>Kiekvienas laikas turi savo šviesiąsias prasmes. Kai įsižiūri, iš kartos į kartą, iš šimtmečio į šimtmetį jas jungia tęstinumas. Didelis menas jį suvokti…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pristatymas</dc:title>
  <dc:creator>Giedrė Čiapienė</dc:creator>
  <cp:lastModifiedBy>Giedrė Čiapienė</cp:lastModifiedBy>
  <cp:revision>11</cp:revision>
  <dcterms:created xsi:type="dcterms:W3CDTF">2013-08-26T05:44:31Z</dcterms:created>
  <dcterms:modified xsi:type="dcterms:W3CDTF">2013-08-27T08:42:11Z</dcterms:modified>
</cp:coreProperties>
</file>